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Red Hat Display" charset="1" panose="02010503040201060303"/>
      <p:regular r:id="rId15"/>
    </p:embeddedFont>
    <p:embeddedFont>
      <p:font typeface="Red Hat Display Bold" charset="1" panose="02010803040201060303"/>
      <p:regular r:id="rId16"/>
    </p:embeddedFont>
    <p:embeddedFont>
      <p:font typeface="Red Hat Display Italics" charset="1" panose="020105030402010D0303"/>
      <p:regular r:id="rId17"/>
    </p:embeddedFont>
    <p:embeddedFont>
      <p:font typeface="Red Hat Display Bold Italics" charset="1" panose="020108030402010D0303"/>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uce Light" charset="1" panose="00000400000000000000"/>
      <p:regular r:id="rId29"/>
    </p:embeddedFont>
    <p:embeddedFont>
      <p:font typeface="Open Sauce Light Italics" charset="1" panose="00000400000000000000"/>
      <p:regular r:id="rId30"/>
    </p:embeddedFont>
    <p:embeddedFont>
      <p:font typeface="Open Sauce Medium" charset="1" panose="00000600000000000000"/>
      <p:regular r:id="rId31"/>
    </p:embeddedFont>
    <p:embeddedFont>
      <p:font typeface="Open Sauce Medium Italics" charset="1" panose="00000600000000000000"/>
      <p:regular r:id="rId32"/>
    </p:embeddedFont>
    <p:embeddedFont>
      <p:font typeface="Open Sauce Semi-Bold" charset="1" panose="00000700000000000000"/>
      <p:regular r:id="rId33"/>
    </p:embeddedFont>
    <p:embeddedFont>
      <p:font typeface="Open Sauce Semi-Bold Italics" charset="1" panose="00000700000000000000"/>
      <p:regular r:id="rId34"/>
    </p:embeddedFont>
    <p:embeddedFont>
      <p:font typeface="Open Sauce Heavy" charset="1" panose="00000A00000000000000"/>
      <p:regular r:id="rId35"/>
    </p:embeddedFont>
    <p:embeddedFont>
      <p:font typeface="Open Sauce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4"/>
            <a:stretch>
              <a:fillRect l="0" t="0" r="0" b="0"/>
            </a:stretch>
          </a:blipFill>
        </p:spPr>
      </p:sp>
      <p:sp>
        <p:nvSpPr>
          <p:cNvPr name="Freeform 5" id="5"/>
          <p:cNvSpPr/>
          <p:nvPr/>
        </p:nvSpPr>
        <p:spPr>
          <a:xfrm flipH="false" flipV="false" rot="0">
            <a:off x="14886277" y="-949465"/>
            <a:ext cx="3401723" cy="3401723"/>
          </a:xfrm>
          <a:custGeom>
            <a:avLst/>
            <a:gdLst/>
            <a:ahLst/>
            <a:cxnLst/>
            <a:rect r="r" b="b" t="t" l="l"/>
            <a:pathLst>
              <a:path h="3401723" w="3401723">
                <a:moveTo>
                  <a:pt x="0" y="0"/>
                </a:moveTo>
                <a:lnTo>
                  <a:pt x="3401723" y="0"/>
                </a:lnTo>
                <a:lnTo>
                  <a:pt x="3401723" y="3401724"/>
                </a:lnTo>
                <a:lnTo>
                  <a:pt x="0" y="3401724"/>
                </a:lnTo>
                <a:lnTo>
                  <a:pt x="0" y="0"/>
                </a:lnTo>
                <a:close/>
              </a:path>
            </a:pathLst>
          </a:custGeom>
          <a:blipFill>
            <a:blip r:embed="rId5"/>
            <a:stretch>
              <a:fillRect l="0" t="0" r="0" b="0"/>
            </a:stretch>
          </a:blipFill>
          <a:ln cap="sq">
            <a:noFill/>
            <a:prstDash val="solid"/>
            <a:miter/>
          </a:ln>
        </p:spPr>
      </p:sp>
      <p:sp>
        <p:nvSpPr>
          <p:cNvPr name="TextBox 6" id="6"/>
          <p:cNvSpPr txBox="true"/>
          <p:nvPr/>
        </p:nvSpPr>
        <p:spPr>
          <a:xfrm rot="0">
            <a:off x="3044431" y="4622172"/>
            <a:ext cx="12557428" cy="1346860"/>
          </a:xfrm>
          <a:prstGeom prst="rect">
            <a:avLst/>
          </a:prstGeom>
        </p:spPr>
        <p:txBody>
          <a:bodyPr anchor="t" rtlCol="false" tIns="0" lIns="0" bIns="0" rIns="0">
            <a:spAutoFit/>
          </a:bodyPr>
          <a:lstStyle/>
          <a:p>
            <a:pPr algn="ctr" marL="0" indent="0" lvl="0">
              <a:lnSpc>
                <a:spcPts val="11001"/>
              </a:lnSpc>
              <a:spcBef>
                <a:spcPct val="0"/>
              </a:spcBef>
            </a:pPr>
            <a:r>
              <a:rPr lang="en-US" sz="7971" spc="781">
                <a:solidFill>
                  <a:srgbClr val="FDFBFB"/>
                </a:solidFill>
                <a:latin typeface="League Spartan"/>
              </a:rPr>
              <a:t>TASK MASTER</a:t>
            </a:r>
          </a:p>
        </p:txBody>
      </p:sp>
      <p:sp>
        <p:nvSpPr>
          <p:cNvPr name="TextBox 7" id="7"/>
          <p:cNvSpPr txBox="true"/>
          <p:nvPr/>
        </p:nvSpPr>
        <p:spPr>
          <a:xfrm rot="0">
            <a:off x="2473266" y="6305865"/>
            <a:ext cx="13699757" cy="814385"/>
          </a:xfrm>
          <a:prstGeom prst="rect">
            <a:avLst/>
          </a:prstGeom>
        </p:spPr>
        <p:txBody>
          <a:bodyPr anchor="t" rtlCol="false" tIns="0" lIns="0" bIns="0" rIns="0">
            <a:spAutoFit/>
          </a:bodyPr>
          <a:lstStyle/>
          <a:p>
            <a:pPr algn="ctr">
              <a:lnSpc>
                <a:spcPts val="6658"/>
              </a:lnSpc>
            </a:pPr>
            <a:r>
              <a:rPr lang="en-US" sz="4824" spc="1182">
                <a:solidFill>
                  <a:srgbClr val="38B6FF"/>
                </a:solidFill>
                <a:latin typeface="DM Sans"/>
              </a:rPr>
              <a:t>ENHANCING TEAM PRODUCTIVITY</a:t>
            </a:r>
          </a:p>
        </p:txBody>
      </p:sp>
      <p:sp>
        <p:nvSpPr>
          <p:cNvPr name="TextBox 8" id="8"/>
          <p:cNvSpPr txBox="true"/>
          <p:nvPr/>
        </p:nvSpPr>
        <p:spPr>
          <a:xfrm rot="0">
            <a:off x="2836432" y="8894292"/>
            <a:ext cx="12615137" cy="619183"/>
          </a:xfrm>
          <a:prstGeom prst="rect">
            <a:avLst/>
          </a:prstGeom>
        </p:spPr>
        <p:txBody>
          <a:bodyPr anchor="t" rtlCol="false" tIns="0" lIns="0" bIns="0" rIns="0">
            <a:spAutoFit/>
          </a:bodyPr>
          <a:lstStyle/>
          <a:p>
            <a:pPr algn="ctr" marL="0" indent="0" lvl="0">
              <a:lnSpc>
                <a:spcPts val="5110"/>
              </a:lnSpc>
              <a:spcBef>
                <a:spcPct val="0"/>
              </a:spcBef>
            </a:pPr>
            <a:r>
              <a:rPr lang="en-US" sz="3702" spc="303">
                <a:solidFill>
                  <a:srgbClr val="F5FFF5"/>
                </a:solidFill>
                <a:latin typeface="DM Sans"/>
              </a:rPr>
              <a:t>CAIRO UNIVERSITY | EGYPT |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519140" y="1779993"/>
            <a:ext cx="2053644" cy="7901243"/>
            <a:chOff x="0" y="0"/>
            <a:chExt cx="394915" cy="1519407"/>
          </a:xfrm>
        </p:grpSpPr>
        <p:sp>
          <p:nvSpPr>
            <p:cNvPr name="Freeform 4" id="4"/>
            <p:cNvSpPr/>
            <p:nvPr/>
          </p:nvSpPr>
          <p:spPr>
            <a:xfrm flipH="false" flipV="false" rot="0">
              <a:off x="0" y="0"/>
              <a:ext cx="394915" cy="1519407"/>
            </a:xfrm>
            <a:custGeom>
              <a:avLst/>
              <a:gdLst/>
              <a:ahLst/>
              <a:cxnLst/>
              <a:rect r="r" b="b" t="t" l="l"/>
              <a:pathLst>
                <a:path h="1519407" w="394915">
                  <a:moveTo>
                    <a:pt x="0" y="0"/>
                  </a:moveTo>
                  <a:lnTo>
                    <a:pt x="394915" y="0"/>
                  </a:lnTo>
                  <a:lnTo>
                    <a:pt x="394915" y="1519407"/>
                  </a:lnTo>
                  <a:lnTo>
                    <a:pt x="0" y="1519407"/>
                  </a:lnTo>
                  <a:close/>
                </a:path>
              </a:pathLst>
            </a:custGeom>
            <a:solidFill>
              <a:srgbClr val="043F7C"/>
            </a:solidFill>
          </p:spPr>
        </p:sp>
        <p:sp>
          <p:nvSpPr>
            <p:cNvPr name="TextBox 5" id="5"/>
            <p:cNvSpPr txBox="true"/>
            <p:nvPr/>
          </p:nvSpPr>
          <p:spPr>
            <a:xfrm>
              <a:off x="0" y="-19050"/>
              <a:ext cx="394915" cy="153845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410668" y="3114219"/>
            <a:ext cx="16355966" cy="6500140"/>
            <a:chOff x="0" y="0"/>
            <a:chExt cx="3145249" cy="1249976"/>
          </a:xfrm>
        </p:grpSpPr>
        <p:sp>
          <p:nvSpPr>
            <p:cNvPr name="Freeform 7" id="7"/>
            <p:cNvSpPr/>
            <p:nvPr/>
          </p:nvSpPr>
          <p:spPr>
            <a:xfrm flipH="false" flipV="false" rot="0">
              <a:off x="0" y="0"/>
              <a:ext cx="3145249" cy="1249976"/>
            </a:xfrm>
            <a:custGeom>
              <a:avLst/>
              <a:gdLst/>
              <a:ahLst/>
              <a:cxnLst/>
              <a:rect r="r" b="b" t="t" l="l"/>
              <a:pathLst>
                <a:path h="1249976" w="3145249">
                  <a:moveTo>
                    <a:pt x="0" y="0"/>
                  </a:moveTo>
                  <a:lnTo>
                    <a:pt x="3145249" y="0"/>
                  </a:lnTo>
                  <a:lnTo>
                    <a:pt x="3145249" y="1249976"/>
                  </a:lnTo>
                  <a:lnTo>
                    <a:pt x="0" y="1249976"/>
                  </a:lnTo>
                  <a:close/>
                </a:path>
              </a:pathLst>
            </a:custGeom>
            <a:solidFill>
              <a:srgbClr val="FDFBFB"/>
            </a:solidFill>
          </p:spPr>
        </p:sp>
        <p:sp>
          <p:nvSpPr>
            <p:cNvPr name="TextBox 8" id="8"/>
            <p:cNvSpPr txBox="true"/>
            <p:nvPr/>
          </p:nvSpPr>
          <p:spPr>
            <a:xfrm>
              <a:off x="0" y="-19050"/>
              <a:ext cx="3145249" cy="1269026"/>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701854" y="373695"/>
            <a:ext cx="15140749" cy="1149463"/>
          </a:xfrm>
          <a:prstGeom prst="rect">
            <a:avLst/>
          </a:prstGeom>
        </p:spPr>
        <p:txBody>
          <a:bodyPr anchor="t" rtlCol="false" tIns="0" lIns="0" bIns="0" rIns="0">
            <a:spAutoFit/>
          </a:bodyPr>
          <a:lstStyle/>
          <a:p>
            <a:pPr algn="ctr" marL="0" indent="0" lvl="0">
              <a:lnSpc>
                <a:spcPts val="9384"/>
              </a:lnSpc>
              <a:spcBef>
                <a:spcPct val="0"/>
              </a:spcBef>
            </a:pPr>
            <a:r>
              <a:rPr lang="en-US" sz="6800" spc="666">
                <a:solidFill>
                  <a:srgbClr val="FDFBFB"/>
                </a:solidFill>
                <a:latin typeface="League Spartan"/>
              </a:rPr>
              <a:t>PROPOSED SOLUTION-2</a:t>
            </a:r>
          </a:p>
        </p:txBody>
      </p:sp>
      <p:sp>
        <p:nvSpPr>
          <p:cNvPr name="TextBox 10" id="10"/>
          <p:cNvSpPr txBox="true"/>
          <p:nvPr/>
        </p:nvSpPr>
        <p:spPr>
          <a:xfrm rot="0">
            <a:off x="1545962" y="3831726"/>
            <a:ext cx="15578044" cy="5992359"/>
          </a:xfrm>
          <a:prstGeom prst="rect">
            <a:avLst/>
          </a:prstGeom>
        </p:spPr>
        <p:txBody>
          <a:bodyPr anchor="t" rtlCol="false" tIns="0" lIns="0" bIns="0" rIns="0">
            <a:spAutoFit/>
          </a:bodyPr>
          <a:lstStyle/>
          <a:p>
            <a:pPr>
              <a:lnSpc>
                <a:spcPts val="4347"/>
              </a:lnSpc>
            </a:pPr>
          </a:p>
          <a:p>
            <a:pPr marL="670446" indent="-335223" lvl="1">
              <a:lnSpc>
                <a:spcPts val="4347"/>
              </a:lnSpc>
              <a:buFont typeface="Arial"/>
              <a:buChar char="•"/>
            </a:pPr>
            <a:r>
              <a:rPr lang="en-US" sz="3105" u="sng">
                <a:solidFill>
                  <a:srgbClr val="100F0D"/>
                </a:solidFill>
                <a:latin typeface="Arimo Bold"/>
              </a:rPr>
              <a:t>Skill-Based Assignment</a:t>
            </a:r>
            <a:r>
              <a:rPr lang="en-US" sz="3105">
                <a:solidFill>
                  <a:srgbClr val="100F0D"/>
                </a:solidFill>
                <a:latin typeface="Arimo Bold"/>
              </a:rPr>
              <a:t>: Tasks are automatically assigned to the most suitable employee based on their skills, workload, and availability. This ensures that each task is assigned to the most qualified team member.</a:t>
            </a:r>
          </a:p>
          <a:p>
            <a:pPr>
              <a:lnSpc>
                <a:spcPts val="4347"/>
              </a:lnSpc>
            </a:pPr>
          </a:p>
          <a:p>
            <a:pPr marL="670446" indent="-335223" lvl="1">
              <a:lnSpc>
                <a:spcPts val="4347"/>
              </a:lnSpc>
              <a:buFont typeface="Arial"/>
              <a:buChar char="•"/>
            </a:pPr>
            <a:r>
              <a:rPr lang="en-US" sz="3105" u="sng">
                <a:solidFill>
                  <a:srgbClr val="100F0D"/>
                </a:solidFill>
                <a:latin typeface="Arimo Bold"/>
              </a:rPr>
              <a:t>Feedback Analysis</a:t>
            </a:r>
            <a:r>
              <a:rPr lang="en-US" sz="3105">
                <a:solidFill>
                  <a:srgbClr val="100F0D"/>
                </a:solidFill>
                <a:latin typeface="Arimo Bold"/>
              </a:rPr>
              <a:t>: The system analyzes human feedback on task completion to improve the accuracy of time and skills estimation. This continuous improvement loop ensures that the system becomes more effective over time (Vader)</a:t>
            </a:r>
          </a:p>
          <a:p>
            <a:pPr>
              <a:lnSpc>
                <a:spcPts val="4347"/>
              </a:lnSpc>
            </a:pPr>
          </a:p>
          <a:p>
            <a:pPr>
              <a:lnSpc>
                <a:spcPts val="434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68076"/>
            <a:ext cx="9372097" cy="6294095"/>
          </a:xfrm>
          <a:custGeom>
            <a:avLst/>
            <a:gdLst/>
            <a:ahLst/>
            <a:cxnLst/>
            <a:rect r="r" b="b" t="t" l="l"/>
            <a:pathLst>
              <a:path h="6294095" w="9372097">
                <a:moveTo>
                  <a:pt x="0" y="0"/>
                </a:moveTo>
                <a:lnTo>
                  <a:pt x="9372097" y="0"/>
                </a:lnTo>
                <a:lnTo>
                  <a:pt x="9372097" y="6294096"/>
                </a:lnTo>
                <a:lnTo>
                  <a:pt x="0" y="6294096"/>
                </a:lnTo>
                <a:lnTo>
                  <a:pt x="0" y="0"/>
                </a:lnTo>
                <a:close/>
              </a:path>
            </a:pathLst>
          </a:custGeom>
          <a:blipFill>
            <a:blip r:embed="rId2"/>
            <a:stretch>
              <a:fillRect l="-2707" t="0" r="-25108" b="0"/>
            </a:stretch>
          </a:blipFill>
        </p:spPr>
      </p:sp>
      <p:sp>
        <p:nvSpPr>
          <p:cNvPr name="TextBox 3" id="3"/>
          <p:cNvSpPr txBox="true"/>
          <p:nvPr/>
        </p:nvSpPr>
        <p:spPr>
          <a:xfrm rot="0">
            <a:off x="11245874" y="2063326"/>
            <a:ext cx="5122944" cy="2659380"/>
          </a:xfrm>
          <a:prstGeom prst="rect">
            <a:avLst/>
          </a:prstGeom>
        </p:spPr>
        <p:txBody>
          <a:bodyPr anchor="t" rtlCol="false" tIns="0" lIns="0" bIns="0" rIns="0">
            <a:spAutoFit/>
          </a:bodyPr>
          <a:lstStyle/>
          <a:p>
            <a:pPr marL="0" indent="0" lvl="0">
              <a:lnSpc>
                <a:spcPts val="6930"/>
              </a:lnSpc>
            </a:pPr>
            <a:r>
              <a:rPr lang="en-US" sz="6600">
                <a:solidFill>
                  <a:srgbClr val="FFFFFF"/>
                </a:solidFill>
                <a:latin typeface="Canva Sans Bold"/>
              </a:rPr>
              <a:t>Screenshots for initial trials</a:t>
            </a:r>
          </a:p>
        </p:txBody>
      </p:sp>
      <p:sp>
        <p:nvSpPr>
          <p:cNvPr name="TextBox 4" id="4"/>
          <p:cNvSpPr txBox="true"/>
          <p:nvPr/>
        </p:nvSpPr>
        <p:spPr>
          <a:xfrm rot="0">
            <a:off x="11245874" y="6256446"/>
            <a:ext cx="5168852" cy="860425"/>
          </a:xfrm>
          <a:prstGeom prst="rect">
            <a:avLst/>
          </a:prstGeom>
        </p:spPr>
        <p:txBody>
          <a:bodyPr anchor="t" rtlCol="false" tIns="0" lIns="0" bIns="0" rIns="0">
            <a:spAutoFit/>
          </a:bodyPr>
          <a:lstStyle/>
          <a:p>
            <a:pPr marL="0" indent="0" lvl="0">
              <a:lnSpc>
                <a:spcPts val="3499"/>
              </a:lnSpc>
            </a:pPr>
            <a:r>
              <a:rPr lang="en-US" sz="2499">
                <a:solidFill>
                  <a:srgbClr val="FFFFFF"/>
                </a:solidFill>
                <a:latin typeface="Canva Sans Bold"/>
              </a:rPr>
              <a:t>Asking Vader to analyze the provided feedback!</a:t>
            </a:r>
          </a:p>
        </p:txBody>
      </p:sp>
      <p:sp>
        <p:nvSpPr>
          <p:cNvPr name="AutoShape 5" id="5"/>
          <p:cNvSpPr/>
          <p:nvPr/>
        </p:nvSpPr>
        <p:spPr>
          <a:xfrm>
            <a:off x="11245874" y="5513281"/>
            <a:ext cx="5122944"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3295600" y="8401137"/>
            <a:ext cx="13073218" cy="1666702"/>
          </a:xfrm>
          <a:prstGeom prst="rect">
            <a:avLst/>
          </a:prstGeom>
        </p:spPr>
        <p:txBody>
          <a:bodyPr anchor="t" rtlCol="false" tIns="0" lIns="0" bIns="0" rIns="0">
            <a:spAutoFit/>
          </a:bodyPr>
          <a:lstStyle/>
          <a:p>
            <a:pPr algn="ctr">
              <a:lnSpc>
                <a:spcPts val="3330"/>
              </a:lnSpc>
            </a:pPr>
            <a:r>
              <a:rPr lang="en-US" sz="2378">
                <a:solidFill>
                  <a:srgbClr val="FEFFFF"/>
                </a:solidFill>
                <a:latin typeface="Canva Sans"/>
              </a:rPr>
              <a:t>"VADER" stands for Valence Aware Dictionary and sEntiment Reasoner. It's a lexicon and rule-based sentiment analysis tool that is specifically tuned to sentiments expressed in social media. VADER analyzes text to determine the emotional intensity (positive, negative, or neutral) of the sentiment expressed within 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Freeform 3" id="3"/>
          <p:cNvSpPr/>
          <p:nvPr/>
        </p:nvSpPr>
        <p:spPr>
          <a:xfrm flipH="false" flipV="false" rot="0">
            <a:off x="-4282971" y="5143500"/>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3"/>
            <a:stretch>
              <a:fillRect l="0" t="0" r="0" b="0"/>
            </a:stretch>
          </a:blipFill>
        </p:spPr>
      </p:sp>
      <p:sp>
        <p:nvSpPr>
          <p:cNvPr name="TextBox 4" id="4"/>
          <p:cNvSpPr txBox="true"/>
          <p:nvPr/>
        </p:nvSpPr>
        <p:spPr>
          <a:xfrm rot="0">
            <a:off x="1587586" y="3580846"/>
            <a:ext cx="15112829" cy="3039583"/>
          </a:xfrm>
          <a:prstGeom prst="rect">
            <a:avLst/>
          </a:prstGeom>
        </p:spPr>
        <p:txBody>
          <a:bodyPr anchor="t" rtlCol="false" tIns="0" lIns="0" bIns="0" rIns="0">
            <a:spAutoFit/>
          </a:bodyPr>
          <a:lstStyle/>
          <a:p>
            <a:pPr algn="ctr">
              <a:lnSpc>
                <a:spcPts val="12141"/>
              </a:lnSpc>
              <a:spcBef>
                <a:spcPct val="0"/>
              </a:spcBef>
            </a:pPr>
            <a:r>
              <a:rPr lang="en-US" sz="9339">
                <a:solidFill>
                  <a:srgbClr val="FFFFFF"/>
                </a:solidFill>
                <a:latin typeface="League Spartan"/>
              </a:rPr>
              <a:t>DEEP INTO THE TECHNICAL DETAILS...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3307682" y="2598982"/>
            <a:ext cx="11672635" cy="6430449"/>
          </a:xfrm>
          <a:custGeom>
            <a:avLst/>
            <a:gdLst/>
            <a:ahLst/>
            <a:cxnLst/>
            <a:rect r="r" b="b" t="t" l="l"/>
            <a:pathLst>
              <a:path h="6430449" w="11672635">
                <a:moveTo>
                  <a:pt x="0" y="0"/>
                </a:moveTo>
                <a:lnTo>
                  <a:pt x="11672636" y="0"/>
                </a:lnTo>
                <a:lnTo>
                  <a:pt x="11672636" y="6430448"/>
                </a:lnTo>
                <a:lnTo>
                  <a:pt x="0" y="6430448"/>
                </a:lnTo>
                <a:lnTo>
                  <a:pt x="0" y="0"/>
                </a:lnTo>
                <a:close/>
              </a:path>
            </a:pathLst>
          </a:custGeom>
          <a:blipFill>
            <a:blip r:embed="rId2"/>
            <a:stretch>
              <a:fillRect l="-17124" t="-21625" r="-17124" b="-14080"/>
            </a:stretch>
          </a:blipFill>
        </p:spPr>
      </p:sp>
      <p:sp>
        <p:nvSpPr>
          <p:cNvPr name="TextBox 3" id="3"/>
          <p:cNvSpPr txBox="true"/>
          <p:nvPr/>
        </p:nvSpPr>
        <p:spPr>
          <a:xfrm rot="0">
            <a:off x="543705" y="914400"/>
            <a:ext cx="12905572" cy="1181909"/>
          </a:xfrm>
          <a:prstGeom prst="rect">
            <a:avLst/>
          </a:prstGeom>
        </p:spPr>
        <p:txBody>
          <a:bodyPr anchor="t" rtlCol="false" tIns="0" lIns="0" bIns="0" rIns="0">
            <a:spAutoFit/>
          </a:bodyPr>
          <a:lstStyle/>
          <a:p>
            <a:pPr algn="ctr" marL="0" indent="0" lvl="0">
              <a:lnSpc>
                <a:spcPts val="9673"/>
              </a:lnSpc>
              <a:spcBef>
                <a:spcPct val="0"/>
              </a:spcBef>
            </a:pPr>
            <a:r>
              <a:rPr lang="en-US" sz="7010" spc="686">
                <a:solidFill>
                  <a:srgbClr val="FDFBFB"/>
                </a:solidFill>
                <a:latin typeface="League Spartan"/>
              </a:rPr>
              <a:t>SYSTEM ARCHITECTURE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4595751" y="-4293249"/>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695291" y="2707087"/>
            <a:ext cx="15421007" cy="2152135"/>
            <a:chOff x="0" y="0"/>
            <a:chExt cx="20561343" cy="2869513"/>
          </a:xfrm>
        </p:grpSpPr>
        <p:sp>
          <p:nvSpPr>
            <p:cNvPr name="Freeform 4" id="4"/>
            <p:cNvSpPr/>
            <p:nvPr/>
          </p:nvSpPr>
          <p:spPr>
            <a:xfrm flipH="false" flipV="false" rot="0">
              <a:off x="0" y="0"/>
              <a:ext cx="20561367" cy="2869423"/>
            </a:xfrm>
            <a:custGeom>
              <a:avLst/>
              <a:gdLst/>
              <a:ahLst/>
              <a:cxnLst/>
              <a:rect r="r" b="b" t="t" l="l"/>
              <a:pathLst>
                <a:path h="2869423" w="20561367">
                  <a:moveTo>
                    <a:pt x="0" y="0"/>
                  </a:moveTo>
                  <a:lnTo>
                    <a:pt x="20561367" y="0"/>
                  </a:lnTo>
                  <a:lnTo>
                    <a:pt x="20561367" y="2869423"/>
                  </a:lnTo>
                  <a:lnTo>
                    <a:pt x="0" y="2869423"/>
                  </a:lnTo>
                  <a:close/>
                </a:path>
              </a:pathLst>
            </a:custGeom>
            <a:solidFill>
              <a:srgbClr val="008997"/>
            </a:solidFill>
          </p:spPr>
        </p:sp>
        <p:sp>
          <p:nvSpPr>
            <p:cNvPr name="TextBox 5" id="5"/>
            <p:cNvSpPr txBox="true"/>
            <p:nvPr/>
          </p:nvSpPr>
          <p:spPr>
            <a:xfrm>
              <a:off x="0" y="-85725"/>
              <a:ext cx="20561343" cy="2955238"/>
            </a:xfrm>
            <a:prstGeom prst="rect">
              <a:avLst/>
            </a:prstGeom>
          </p:spPr>
          <p:txBody>
            <a:bodyPr anchor="ctr" rtlCol="false" tIns="254000" lIns="254000" bIns="254000" rIns="254000"/>
            <a:lstStyle/>
            <a:p>
              <a:pPr algn="ctr">
                <a:lnSpc>
                  <a:spcPts val="4480"/>
                </a:lnSpc>
              </a:pPr>
              <a:r>
                <a:rPr lang="en-US" sz="3200">
                  <a:solidFill>
                    <a:srgbClr val="FEFFFF"/>
                  </a:solidFill>
                  <a:latin typeface="Arimo Bold Italics"/>
                </a:rPr>
                <a:t>Whenever any Employee fails in finishing his task in the estimated time, he must provide the system a feedback, explaining his reasons.​</a:t>
              </a:r>
            </a:p>
            <a:p>
              <a:pPr algn="ctr">
                <a:lnSpc>
                  <a:spcPts val="4480"/>
                </a:lnSpc>
              </a:pPr>
            </a:p>
          </p:txBody>
        </p:sp>
      </p:grpSp>
      <p:grpSp>
        <p:nvGrpSpPr>
          <p:cNvPr name="Group 6" id="6"/>
          <p:cNvGrpSpPr/>
          <p:nvPr/>
        </p:nvGrpSpPr>
        <p:grpSpPr>
          <a:xfrm rot="0">
            <a:off x="16148495" y="2708722"/>
            <a:ext cx="2139505" cy="2352500"/>
            <a:chOff x="0" y="0"/>
            <a:chExt cx="1947822" cy="2141734"/>
          </a:xfrm>
        </p:grpSpPr>
        <p:sp>
          <p:nvSpPr>
            <p:cNvPr name="Freeform 7" id="7"/>
            <p:cNvSpPr/>
            <p:nvPr/>
          </p:nvSpPr>
          <p:spPr>
            <a:xfrm flipH="false" flipV="false" rot="0">
              <a:off x="0" y="0"/>
              <a:ext cx="1947781" cy="2141766"/>
            </a:xfrm>
            <a:custGeom>
              <a:avLst/>
              <a:gdLst/>
              <a:ahLst/>
              <a:cxnLst/>
              <a:rect r="r" b="b" t="t" l="l"/>
              <a:pathLst>
                <a:path h="2141766" w="1947781">
                  <a:moveTo>
                    <a:pt x="0" y="1800363"/>
                  </a:moveTo>
                  <a:cubicBezTo>
                    <a:pt x="653490" y="1909045"/>
                    <a:pt x="1294291" y="2033088"/>
                    <a:pt x="1947781" y="2141766"/>
                  </a:cubicBezTo>
                  <a:cubicBezTo>
                    <a:pt x="1947781" y="1691680"/>
                    <a:pt x="1947781" y="1257094"/>
                    <a:pt x="1947781" y="807004"/>
                  </a:cubicBezTo>
                  <a:cubicBezTo>
                    <a:pt x="1294291" y="543122"/>
                    <a:pt x="653490" y="279387"/>
                    <a:pt x="0" y="0"/>
                  </a:cubicBezTo>
                  <a:cubicBezTo>
                    <a:pt x="0" y="605289"/>
                    <a:pt x="0" y="1195073"/>
                    <a:pt x="0" y="1800363"/>
                  </a:cubicBezTo>
                  <a:close/>
                </a:path>
              </a:pathLst>
            </a:custGeom>
            <a:solidFill>
              <a:srgbClr val="006771"/>
            </a:solidFill>
          </p:spPr>
        </p:sp>
      </p:grpSp>
      <p:grpSp>
        <p:nvGrpSpPr>
          <p:cNvPr name="Group 8" id="8"/>
          <p:cNvGrpSpPr/>
          <p:nvPr/>
        </p:nvGrpSpPr>
        <p:grpSpPr>
          <a:xfrm rot="0">
            <a:off x="695291" y="5133162"/>
            <a:ext cx="15453204" cy="1978400"/>
            <a:chOff x="0" y="0"/>
            <a:chExt cx="20604272" cy="2637867"/>
          </a:xfrm>
        </p:grpSpPr>
        <p:sp>
          <p:nvSpPr>
            <p:cNvPr name="Freeform 9" id="9"/>
            <p:cNvSpPr/>
            <p:nvPr/>
          </p:nvSpPr>
          <p:spPr>
            <a:xfrm flipH="false" flipV="false" rot="0">
              <a:off x="0" y="0"/>
              <a:ext cx="20604201" cy="2637784"/>
            </a:xfrm>
            <a:custGeom>
              <a:avLst/>
              <a:gdLst/>
              <a:ahLst/>
              <a:cxnLst/>
              <a:rect r="r" b="b" t="t" l="l"/>
              <a:pathLst>
                <a:path h="2637784" w="20604201">
                  <a:moveTo>
                    <a:pt x="0" y="0"/>
                  </a:moveTo>
                  <a:lnTo>
                    <a:pt x="20604201" y="0"/>
                  </a:lnTo>
                  <a:lnTo>
                    <a:pt x="20604201" y="2637784"/>
                  </a:lnTo>
                  <a:lnTo>
                    <a:pt x="0" y="2637784"/>
                  </a:lnTo>
                  <a:close/>
                </a:path>
              </a:pathLst>
            </a:custGeom>
            <a:solidFill>
              <a:srgbClr val="00B6C1"/>
            </a:solidFill>
          </p:spPr>
        </p:sp>
        <p:sp>
          <p:nvSpPr>
            <p:cNvPr name="TextBox 10" id="10"/>
            <p:cNvSpPr txBox="true"/>
            <p:nvPr/>
          </p:nvSpPr>
          <p:spPr>
            <a:xfrm>
              <a:off x="0" y="-28575"/>
              <a:ext cx="20604272" cy="2666442"/>
            </a:xfrm>
            <a:prstGeom prst="rect">
              <a:avLst/>
            </a:prstGeom>
          </p:spPr>
          <p:txBody>
            <a:bodyPr anchor="ctr" rtlCol="false" tIns="254000" lIns="254000" bIns="254000" rIns="254000"/>
            <a:lstStyle/>
            <a:p>
              <a:pPr algn="ctr" marL="0" indent="0" lvl="0">
                <a:lnSpc>
                  <a:spcPts val="3840"/>
                </a:lnSpc>
                <a:spcBef>
                  <a:spcPct val="0"/>
                </a:spcBef>
              </a:pPr>
              <a:r>
                <a:rPr lang="en-US" sz="3200">
                  <a:solidFill>
                    <a:srgbClr val="FEFFFF"/>
                  </a:solidFill>
                  <a:latin typeface="Arimo Bold Italics"/>
                </a:rPr>
                <a:t>This will be used to analyze the environment and enhance the predictions of the model if many employees complain from the same problem.</a:t>
              </a:r>
            </a:p>
          </p:txBody>
        </p:sp>
      </p:grpSp>
      <p:grpSp>
        <p:nvGrpSpPr>
          <p:cNvPr name="Group 11" id="11"/>
          <p:cNvGrpSpPr/>
          <p:nvPr/>
        </p:nvGrpSpPr>
        <p:grpSpPr>
          <a:xfrm rot="0">
            <a:off x="16148495" y="5133162"/>
            <a:ext cx="2139505" cy="1978400"/>
            <a:chOff x="0" y="0"/>
            <a:chExt cx="1947822" cy="1801150"/>
          </a:xfrm>
        </p:grpSpPr>
        <p:sp>
          <p:nvSpPr>
            <p:cNvPr name="Freeform 12" id="12"/>
            <p:cNvSpPr/>
            <p:nvPr/>
          </p:nvSpPr>
          <p:spPr>
            <a:xfrm flipH="false" flipV="false" rot="0">
              <a:off x="0" y="0"/>
              <a:ext cx="1947781" cy="1801094"/>
            </a:xfrm>
            <a:custGeom>
              <a:avLst/>
              <a:gdLst/>
              <a:ahLst/>
              <a:cxnLst/>
              <a:rect r="r" b="b" t="t" l="l"/>
              <a:pathLst>
                <a:path h="1801094" w="1947781">
                  <a:moveTo>
                    <a:pt x="0" y="1801094"/>
                  </a:moveTo>
                  <a:cubicBezTo>
                    <a:pt x="653490" y="1723422"/>
                    <a:pt x="1294291" y="1645895"/>
                    <a:pt x="1947781" y="1568223"/>
                  </a:cubicBezTo>
                  <a:cubicBezTo>
                    <a:pt x="1947781" y="1117986"/>
                    <a:pt x="1947781" y="683108"/>
                    <a:pt x="1947781" y="232871"/>
                  </a:cubicBezTo>
                  <a:cubicBezTo>
                    <a:pt x="1294291" y="155199"/>
                    <a:pt x="653490" y="77672"/>
                    <a:pt x="0" y="0"/>
                  </a:cubicBezTo>
                  <a:cubicBezTo>
                    <a:pt x="0" y="605582"/>
                    <a:pt x="0" y="1195658"/>
                    <a:pt x="0" y="1801094"/>
                  </a:cubicBezTo>
                  <a:close/>
                </a:path>
              </a:pathLst>
            </a:custGeom>
            <a:solidFill>
              <a:srgbClr val="008991"/>
            </a:solidFill>
          </p:spPr>
        </p:sp>
      </p:grpSp>
      <p:grpSp>
        <p:nvGrpSpPr>
          <p:cNvPr name="Group 13" id="13"/>
          <p:cNvGrpSpPr/>
          <p:nvPr/>
        </p:nvGrpSpPr>
        <p:grpSpPr>
          <a:xfrm rot="0">
            <a:off x="695291" y="7557604"/>
            <a:ext cx="15453204" cy="1978400"/>
            <a:chOff x="0" y="0"/>
            <a:chExt cx="20604272" cy="2637867"/>
          </a:xfrm>
        </p:grpSpPr>
        <p:sp>
          <p:nvSpPr>
            <p:cNvPr name="Freeform 14" id="14"/>
            <p:cNvSpPr/>
            <p:nvPr/>
          </p:nvSpPr>
          <p:spPr>
            <a:xfrm flipH="false" flipV="false" rot="0">
              <a:off x="0" y="0"/>
              <a:ext cx="20604296" cy="2637784"/>
            </a:xfrm>
            <a:custGeom>
              <a:avLst/>
              <a:gdLst/>
              <a:ahLst/>
              <a:cxnLst/>
              <a:rect r="r" b="b" t="t" l="l"/>
              <a:pathLst>
                <a:path h="2637784" w="20604296">
                  <a:moveTo>
                    <a:pt x="0" y="0"/>
                  </a:moveTo>
                  <a:lnTo>
                    <a:pt x="20604296" y="0"/>
                  </a:lnTo>
                  <a:lnTo>
                    <a:pt x="20604296" y="2637784"/>
                  </a:lnTo>
                  <a:lnTo>
                    <a:pt x="0" y="2637784"/>
                  </a:lnTo>
                  <a:close/>
                </a:path>
              </a:pathLst>
            </a:custGeom>
            <a:solidFill>
              <a:srgbClr val="467EBC"/>
            </a:solidFill>
          </p:spPr>
        </p:sp>
        <p:sp>
          <p:nvSpPr>
            <p:cNvPr name="TextBox 15" id="15"/>
            <p:cNvSpPr txBox="true"/>
            <p:nvPr/>
          </p:nvSpPr>
          <p:spPr>
            <a:xfrm>
              <a:off x="0" y="-28575"/>
              <a:ext cx="20604272" cy="2666442"/>
            </a:xfrm>
            <a:prstGeom prst="rect">
              <a:avLst/>
            </a:prstGeom>
          </p:spPr>
          <p:txBody>
            <a:bodyPr anchor="ctr" rtlCol="false" tIns="254000" lIns="254000" bIns="254000" rIns="254000"/>
            <a:lstStyle/>
            <a:p>
              <a:pPr algn="ctr">
                <a:lnSpc>
                  <a:spcPts val="3840"/>
                </a:lnSpc>
              </a:pPr>
              <a:r>
                <a:rPr lang="en-US" sz="3200">
                  <a:solidFill>
                    <a:srgbClr val="FEFFFF"/>
                  </a:solidFill>
                  <a:latin typeface="Arimo Bold Italics"/>
                </a:rPr>
                <a:t>Also, we could keep them in a log, so any supervisor can have a look at them, and try to understand and evaluate the situation.</a:t>
              </a:r>
            </a:p>
          </p:txBody>
        </p:sp>
      </p:grpSp>
      <p:grpSp>
        <p:nvGrpSpPr>
          <p:cNvPr name="Group 16" id="16"/>
          <p:cNvGrpSpPr/>
          <p:nvPr/>
        </p:nvGrpSpPr>
        <p:grpSpPr>
          <a:xfrm rot="0">
            <a:off x="16148495" y="7183505"/>
            <a:ext cx="2139505" cy="2352500"/>
            <a:chOff x="0" y="0"/>
            <a:chExt cx="1947822" cy="2141734"/>
          </a:xfrm>
        </p:grpSpPr>
        <p:sp>
          <p:nvSpPr>
            <p:cNvPr name="Freeform 17" id="17"/>
            <p:cNvSpPr/>
            <p:nvPr/>
          </p:nvSpPr>
          <p:spPr>
            <a:xfrm flipH="false" flipV="false" rot="0">
              <a:off x="0" y="0"/>
              <a:ext cx="1947781" cy="2141766"/>
            </a:xfrm>
            <a:custGeom>
              <a:avLst/>
              <a:gdLst/>
              <a:ahLst/>
              <a:cxnLst/>
              <a:rect r="r" b="b" t="t" l="l"/>
              <a:pathLst>
                <a:path h="2141766" w="1947781">
                  <a:moveTo>
                    <a:pt x="0" y="2141766"/>
                  </a:moveTo>
                  <a:cubicBezTo>
                    <a:pt x="653490" y="1877889"/>
                    <a:pt x="1294291" y="1598648"/>
                    <a:pt x="1947781" y="1334767"/>
                  </a:cubicBezTo>
                  <a:cubicBezTo>
                    <a:pt x="1947781" y="884676"/>
                    <a:pt x="1947781" y="450091"/>
                    <a:pt x="1947781" y="0"/>
                  </a:cubicBezTo>
                  <a:cubicBezTo>
                    <a:pt x="1294291" y="124188"/>
                    <a:pt x="653490" y="232725"/>
                    <a:pt x="0" y="341408"/>
                  </a:cubicBezTo>
                  <a:cubicBezTo>
                    <a:pt x="0" y="946697"/>
                    <a:pt x="0" y="1536481"/>
                    <a:pt x="0" y="2141766"/>
                  </a:cubicBezTo>
                  <a:close/>
                </a:path>
              </a:pathLst>
            </a:custGeom>
            <a:solidFill>
              <a:srgbClr val="335E8E"/>
            </a:solidFill>
          </p:spPr>
        </p:sp>
      </p:grpSp>
      <p:sp>
        <p:nvSpPr>
          <p:cNvPr name="Freeform 18" id="18"/>
          <p:cNvSpPr/>
          <p:nvPr/>
        </p:nvSpPr>
        <p:spPr>
          <a:xfrm flipH="false" flipV="false" rot="0">
            <a:off x="7882624" y="687339"/>
            <a:ext cx="1078538" cy="1078538"/>
          </a:xfrm>
          <a:custGeom>
            <a:avLst/>
            <a:gdLst/>
            <a:ahLst/>
            <a:cxnLst/>
            <a:rect r="r" b="b" t="t" l="l"/>
            <a:pathLst>
              <a:path h="1078538" w="1078538">
                <a:moveTo>
                  <a:pt x="0" y="0"/>
                </a:moveTo>
                <a:lnTo>
                  <a:pt x="1078538" y="0"/>
                </a:lnTo>
                <a:lnTo>
                  <a:pt x="1078538" y="1078538"/>
                </a:lnTo>
                <a:lnTo>
                  <a:pt x="0" y="10785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240719" y="942975"/>
            <a:ext cx="9245823" cy="822902"/>
          </a:xfrm>
          <a:prstGeom prst="rect">
            <a:avLst/>
          </a:prstGeom>
        </p:spPr>
        <p:txBody>
          <a:bodyPr anchor="t" rtlCol="false" tIns="0" lIns="0" bIns="0" rIns="0">
            <a:spAutoFit/>
          </a:bodyPr>
          <a:lstStyle/>
          <a:p>
            <a:pPr marL="0" indent="0" lvl="0">
              <a:lnSpc>
                <a:spcPts val="6726"/>
              </a:lnSpc>
              <a:spcBef>
                <a:spcPct val="0"/>
              </a:spcBef>
            </a:pPr>
            <a:r>
              <a:rPr lang="en-US" sz="4873" spc="477">
                <a:solidFill>
                  <a:srgbClr val="FEFFFF"/>
                </a:solidFill>
                <a:latin typeface="League Spartan"/>
              </a:rPr>
              <a:t>ON ANY FAILURE</a:t>
            </a:r>
          </a:p>
        </p:txBody>
      </p:sp>
      <p:sp>
        <p:nvSpPr>
          <p:cNvPr name="TextBox 20" id="20"/>
          <p:cNvSpPr txBox="true"/>
          <p:nvPr/>
        </p:nvSpPr>
        <p:spPr>
          <a:xfrm rot="0">
            <a:off x="2616843" y="1679022"/>
            <a:ext cx="4251325" cy="580390"/>
          </a:xfrm>
          <a:prstGeom prst="rect">
            <a:avLst/>
          </a:prstGeom>
        </p:spPr>
        <p:txBody>
          <a:bodyPr anchor="t" rtlCol="false" tIns="0" lIns="0" bIns="0" rIns="0">
            <a:spAutoFit/>
          </a:bodyPr>
          <a:lstStyle/>
          <a:p>
            <a:pPr algn="ctr">
              <a:lnSpc>
                <a:spcPts val="4759"/>
              </a:lnSpc>
            </a:pPr>
            <a:r>
              <a:rPr lang="en-US" sz="3399">
                <a:solidFill>
                  <a:srgbClr val="FEFFFF"/>
                </a:solidFill>
                <a:latin typeface="Canva Sans"/>
              </a:rPr>
              <a:t>Vader comes to play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grpSp>
        <p:nvGrpSpPr>
          <p:cNvPr name="Group 2" id="2"/>
          <p:cNvGrpSpPr/>
          <p:nvPr/>
        </p:nvGrpSpPr>
        <p:grpSpPr>
          <a:xfrm rot="0">
            <a:off x="0" y="4154300"/>
            <a:ext cx="18288000" cy="1978400"/>
            <a:chOff x="0" y="0"/>
            <a:chExt cx="24384000" cy="2637867"/>
          </a:xfrm>
        </p:grpSpPr>
        <p:sp>
          <p:nvSpPr>
            <p:cNvPr name="Freeform 3" id="3"/>
            <p:cNvSpPr/>
            <p:nvPr/>
          </p:nvSpPr>
          <p:spPr>
            <a:xfrm flipH="false" flipV="false" rot="0">
              <a:off x="0" y="0"/>
              <a:ext cx="24384025" cy="2637784"/>
            </a:xfrm>
            <a:custGeom>
              <a:avLst/>
              <a:gdLst/>
              <a:ahLst/>
              <a:cxnLst/>
              <a:rect r="r" b="b" t="t" l="l"/>
              <a:pathLst>
                <a:path h="2637784" w="24384025">
                  <a:moveTo>
                    <a:pt x="0" y="0"/>
                  </a:moveTo>
                  <a:lnTo>
                    <a:pt x="24384025" y="0"/>
                  </a:lnTo>
                  <a:lnTo>
                    <a:pt x="24384025" y="2637784"/>
                  </a:lnTo>
                  <a:lnTo>
                    <a:pt x="0" y="2637784"/>
                  </a:lnTo>
                  <a:close/>
                </a:path>
              </a:pathLst>
            </a:custGeom>
            <a:solidFill>
              <a:srgbClr val="008997"/>
            </a:solidFill>
          </p:spPr>
        </p:sp>
        <p:sp>
          <p:nvSpPr>
            <p:cNvPr name="TextBox 4" id="4"/>
            <p:cNvSpPr txBox="true"/>
            <p:nvPr/>
          </p:nvSpPr>
          <p:spPr>
            <a:xfrm>
              <a:off x="0" y="-85725"/>
              <a:ext cx="24384000" cy="2723592"/>
            </a:xfrm>
            <a:prstGeom prst="rect">
              <a:avLst/>
            </a:prstGeom>
          </p:spPr>
          <p:txBody>
            <a:bodyPr anchor="ctr" rtlCol="false" tIns="254000" lIns="254000" bIns="254000" rIns="254000"/>
            <a:lstStyle/>
            <a:p>
              <a:pPr>
                <a:lnSpc>
                  <a:spcPts val="4480"/>
                </a:lnSpc>
              </a:pPr>
              <a:r>
                <a:rPr lang="en-US" sz="3200">
                  <a:solidFill>
                    <a:srgbClr val="FEFFFF"/>
                  </a:solidFill>
                  <a:latin typeface="Arimo Bold Italics"/>
                </a:rPr>
                <a:t>  Each Task is assigned based on some equation using the required skills for this task.</a:t>
              </a:r>
            </a:p>
          </p:txBody>
        </p:sp>
      </p:grpSp>
      <p:grpSp>
        <p:nvGrpSpPr>
          <p:cNvPr name="Group 5" id="5"/>
          <p:cNvGrpSpPr/>
          <p:nvPr/>
        </p:nvGrpSpPr>
        <p:grpSpPr>
          <a:xfrm rot="0">
            <a:off x="0" y="6000710"/>
            <a:ext cx="18288000" cy="2492302"/>
            <a:chOff x="0" y="0"/>
            <a:chExt cx="24384000" cy="3323069"/>
          </a:xfrm>
        </p:grpSpPr>
        <p:sp>
          <p:nvSpPr>
            <p:cNvPr name="Freeform 6" id="6"/>
            <p:cNvSpPr/>
            <p:nvPr/>
          </p:nvSpPr>
          <p:spPr>
            <a:xfrm flipH="false" flipV="false" rot="0">
              <a:off x="0" y="0"/>
              <a:ext cx="24383916" cy="3322965"/>
            </a:xfrm>
            <a:custGeom>
              <a:avLst/>
              <a:gdLst/>
              <a:ahLst/>
              <a:cxnLst/>
              <a:rect r="r" b="b" t="t" l="l"/>
              <a:pathLst>
                <a:path h="3322965" w="24383916">
                  <a:moveTo>
                    <a:pt x="0" y="0"/>
                  </a:moveTo>
                  <a:lnTo>
                    <a:pt x="24383916" y="0"/>
                  </a:lnTo>
                  <a:lnTo>
                    <a:pt x="24383916" y="3322965"/>
                  </a:lnTo>
                  <a:lnTo>
                    <a:pt x="0" y="3322965"/>
                  </a:lnTo>
                  <a:close/>
                </a:path>
              </a:pathLst>
            </a:custGeom>
            <a:solidFill>
              <a:srgbClr val="00B6C1"/>
            </a:solidFill>
          </p:spPr>
        </p:sp>
        <p:sp>
          <p:nvSpPr>
            <p:cNvPr name="TextBox 7" id="7"/>
            <p:cNvSpPr txBox="true"/>
            <p:nvPr/>
          </p:nvSpPr>
          <p:spPr>
            <a:xfrm>
              <a:off x="0" y="-28575"/>
              <a:ext cx="24384000" cy="3351644"/>
            </a:xfrm>
            <a:prstGeom prst="rect">
              <a:avLst/>
            </a:prstGeom>
          </p:spPr>
          <p:txBody>
            <a:bodyPr anchor="ctr" rtlCol="false" tIns="254000" lIns="254000" bIns="254000" rIns="254000"/>
            <a:lstStyle/>
            <a:p>
              <a:pPr>
                <a:lnSpc>
                  <a:spcPts val="3840"/>
                </a:lnSpc>
              </a:pPr>
              <a:r>
                <a:rPr lang="en-US" sz="3200">
                  <a:solidFill>
                    <a:srgbClr val="FEFFFF"/>
                  </a:solidFill>
                  <a:latin typeface="Arimo Bold Italics"/>
                </a:rPr>
                <a:t>  So, we should have three main factors​</a:t>
              </a:r>
            </a:p>
            <a:p>
              <a:pPr>
                <a:lnSpc>
                  <a:spcPts val="3840"/>
                </a:lnSpc>
              </a:pPr>
              <a:r>
                <a:rPr lang="en-US" sz="3200">
                  <a:solidFill>
                    <a:srgbClr val="FEFFFF"/>
                  </a:solidFill>
                  <a:latin typeface="Arimo Bold Italics"/>
                </a:rPr>
                <a:t>     -  Constant reduction factor (CRF).​          - Quality Factor (QF)   </a:t>
              </a:r>
            </a:p>
            <a:p>
              <a:pPr>
                <a:lnSpc>
                  <a:spcPts val="3840"/>
                </a:lnSpc>
              </a:pPr>
              <a:r>
                <a:rPr lang="en-US" sz="3200">
                  <a:solidFill>
                    <a:srgbClr val="FEFFFF"/>
                  </a:solidFill>
                  <a:latin typeface="Arimo Bold Italics"/>
                </a:rPr>
                <a:t>     -  Importance of each skill factor (ISF).​</a:t>
              </a:r>
            </a:p>
            <a:p>
              <a:pPr algn="ctr" marL="0" indent="0" lvl="0">
                <a:lnSpc>
                  <a:spcPts val="3840"/>
                </a:lnSpc>
                <a:spcBef>
                  <a:spcPct val="0"/>
                </a:spcBef>
              </a:pPr>
            </a:p>
          </p:txBody>
        </p:sp>
      </p:grpSp>
      <p:grpSp>
        <p:nvGrpSpPr>
          <p:cNvPr name="Group 8" id="8"/>
          <p:cNvGrpSpPr/>
          <p:nvPr/>
        </p:nvGrpSpPr>
        <p:grpSpPr>
          <a:xfrm rot="0">
            <a:off x="0" y="8268092"/>
            <a:ext cx="18288000" cy="2623044"/>
            <a:chOff x="0" y="0"/>
            <a:chExt cx="24384000" cy="3497392"/>
          </a:xfrm>
        </p:grpSpPr>
        <p:sp>
          <p:nvSpPr>
            <p:cNvPr name="Freeform 9" id="9"/>
            <p:cNvSpPr/>
            <p:nvPr/>
          </p:nvSpPr>
          <p:spPr>
            <a:xfrm flipH="false" flipV="false" rot="0">
              <a:off x="0" y="0"/>
              <a:ext cx="24384025" cy="3497282"/>
            </a:xfrm>
            <a:custGeom>
              <a:avLst/>
              <a:gdLst/>
              <a:ahLst/>
              <a:cxnLst/>
              <a:rect r="r" b="b" t="t" l="l"/>
              <a:pathLst>
                <a:path h="3497282" w="24384025">
                  <a:moveTo>
                    <a:pt x="0" y="0"/>
                  </a:moveTo>
                  <a:lnTo>
                    <a:pt x="24384025" y="0"/>
                  </a:lnTo>
                  <a:lnTo>
                    <a:pt x="24384025" y="3497282"/>
                  </a:lnTo>
                  <a:lnTo>
                    <a:pt x="0" y="3497282"/>
                  </a:lnTo>
                  <a:close/>
                </a:path>
              </a:pathLst>
            </a:custGeom>
            <a:solidFill>
              <a:srgbClr val="467EBC"/>
            </a:solidFill>
          </p:spPr>
        </p:sp>
        <p:sp>
          <p:nvSpPr>
            <p:cNvPr name="TextBox 10" id="10"/>
            <p:cNvSpPr txBox="true"/>
            <p:nvPr/>
          </p:nvSpPr>
          <p:spPr>
            <a:xfrm>
              <a:off x="0" y="-28575"/>
              <a:ext cx="24384000" cy="3525967"/>
            </a:xfrm>
            <a:prstGeom prst="rect">
              <a:avLst/>
            </a:prstGeom>
          </p:spPr>
          <p:txBody>
            <a:bodyPr anchor="ctr" rtlCol="false" tIns="254000" lIns="254000" bIns="254000" rIns="254000"/>
            <a:lstStyle/>
            <a:p>
              <a:pPr>
                <a:lnSpc>
                  <a:spcPts val="3840"/>
                </a:lnSpc>
              </a:pPr>
              <a:r>
                <a:rPr lang="en-US" sz="3200">
                  <a:solidFill>
                    <a:srgbClr val="FEFFFF"/>
                  </a:solidFill>
                  <a:latin typeface="Arimo Bold Italics"/>
                </a:rPr>
                <a:t>  Then we add/deduce points from each skill using the following equation​</a:t>
              </a:r>
            </a:p>
            <a:p>
              <a:pPr>
                <a:lnSpc>
                  <a:spcPts val="3840"/>
                </a:lnSpc>
              </a:pPr>
              <a:r>
                <a:rPr lang="en-US" sz="3200">
                  <a:solidFill>
                    <a:srgbClr val="FEFFFF"/>
                  </a:solidFill>
                  <a:latin typeface="Arimo Bold Italics"/>
                </a:rPr>
                <a:t>      -  </a:t>
              </a:r>
              <a:r>
                <a:rPr lang="en-US" sz="3200">
                  <a:solidFill>
                    <a:srgbClr val="FEFFFF"/>
                  </a:solidFill>
                  <a:latin typeface="Arimo Bold Italics"/>
                </a:rPr>
                <a:t>Reduction -= CRF * QF * ISF​      -  Bonus += CRF * QF * ISF​</a:t>
              </a:r>
            </a:p>
            <a:p>
              <a:pPr>
                <a:lnSpc>
                  <a:spcPts val="3840"/>
                </a:lnSpc>
              </a:pPr>
            </a:p>
          </p:txBody>
        </p:sp>
      </p:grpSp>
      <p:sp>
        <p:nvSpPr>
          <p:cNvPr name="Freeform 11" id="11"/>
          <p:cNvSpPr/>
          <p:nvPr/>
        </p:nvSpPr>
        <p:spPr>
          <a:xfrm flipH="false" flipV="false" rot="7760280">
            <a:off x="16669306" y="5513886"/>
            <a:ext cx="1694090" cy="1555483"/>
          </a:xfrm>
          <a:custGeom>
            <a:avLst/>
            <a:gdLst/>
            <a:ahLst/>
            <a:cxnLst/>
            <a:rect r="r" b="b" t="t" l="l"/>
            <a:pathLst>
              <a:path h="1555483" w="1694090">
                <a:moveTo>
                  <a:pt x="0" y="0"/>
                </a:moveTo>
                <a:lnTo>
                  <a:pt x="1694090" y="0"/>
                </a:lnTo>
                <a:lnTo>
                  <a:pt x="1694090" y="1555482"/>
                </a:lnTo>
                <a:lnTo>
                  <a:pt x="0" y="1555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0" y="689480"/>
            <a:ext cx="14833457" cy="1181909"/>
          </a:xfrm>
          <a:prstGeom prst="rect">
            <a:avLst/>
          </a:prstGeom>
        </p:spPr>
        <p:txBody>
          <a:bodyPr anchor="t" rtlCol="false" tIns="0" lIns="0" bIns="0" rIns="0">
            <a:spAutoFit/>
          </a:bodyPr>
          <a:lstStyle/>
          <a:p>
            <a:pPr algn="ctr" marL="0" indent="0" lvl="0">
              <a:lnSpc>
                <a:spcPts val="9673"/>
              </a:lnSpc>
              <a:spcBef>
                <a:spcPct val="0"/>
              </a:spcBef>
            </a:pPr>
            <a:r>
              <a:rPr lang="en-US" sz="7010" spc="686">
                <a:solidFill>
                  <a:srgbClr val="FDFBFB"/>
                </a:solidFill>
                <a:latin typeface="League Spartan"/>
              </a:rPr>
              <a:t>REWARD &amp; PUNISHMENT</a:t>
            </a:r>
          </a:p>
        </p:txBody>
      </p:sp>
      <p:sp>
        <p:nvSpPr>
          <p:cNvPr name="TextBox 13" id="13"/>
          <p:cNvSpPr txBox="true"/>
          <p:nvPr/>
        </p:nvSpPr>
        <p:spPr>
          <a:xfrm rot="0">
            <a:off x="589616" y="2563261"/>
            <a:ext cx="16273350" cy="1215858"/>
          </a:xfrm>
          <a:prstGeom prst="rect">
            <a:avLst/>
          </a:prstGeom>
        </p:spPr>
        <p:txBody>
          <a:bodyPr anchor="t" rtlCol="false" tIns="0" lIns="0" bIns="0" rIns="0">
            <a:spAutoFit/>
          </a:bodyPr>
          <a:lstStyle/>
          <a:p>
            <a:pPr>
              <a:lnSpc>
                <a:spcPts val="4844"/>
              </a:lnSpc>
            </a:pPr>
            <a:r>
              <a:rPr lang="en-US" sz="3460">
                <a:solidFill>
                  <a:srgbClr val="FFFFFF"/>
                </a:solidFill>
                <a:latin typeface="Arimo"/>
              </a:rPr>
              <a:t> We Suggest a fair way in rewards and punishments, and both are based on the nature of the provided task.</a:t>
            </a:r>
          </a:p>
        </p:txBody>
      </p:sp>
      <p:sp>
        <p:nvSpPr>
          <p:cNvPr name="Freeform 14" id="14"/>
          <p:cNvSpPr/>
          <p:nvPr/>
        </p:nvSpPr>
        <p:spPr>
          <a:xfrm flipH="false" flipV="false" rot="7760280">
            <a:off x="15530849" y="7810140"/>
            <a:ext cx="1694090" cy="1555483"/>
          </a:xfrm>
          <a:custGeom>
            <a:avLst/>
            <a:gdLst/>
            <a:ahLst/>
            <a:cxnLst/>
            <a:rect r="r" b="b" t="t" l="l"/>
            <a:pathLst>
              <a:path h="1555483" w="1694090">
                <a:moveTo>
                  <a:pt x="0" y="0"/>
                </a:moveTo>
                <a:lnTo>
                  <a:pt x="1694090" y="0"/>
                </a:lnTo>
                <a:lnTo>
                  <a:pt x="1694090" y="1555482"/>
                </a:lnTo>
                <a:lnTo>
                  <a:pt x="0" y="1555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4595751" y="-4293249"/>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921388" y="2491070"/>
            <a:ext cx="8718976" cy="3926264"/>
            <a:chOff x="0" y="0"/>
            <a:chExt cx="11625302" cy="5235019"/>
          </a:xfrm>
        </p:grpSpPr>
        <p:sp>
          <p:nvSpPr>
            <p:cNvPr name="Freeform 4" id="4"/>
            <p:cNvSpPr/>
            <p:nvPr/>
          </p:nvSpPr>
          <p:spPr>
            <a:xfrm flipH="false" flipV="false" rot="0">
              <a:off x="0" y="0"/>
              <a:ext cx="11625326" cy="5234855"/>
            </a:xfrm>
            <a:custGeom>
              <a:avLst/>
              <a:gdLst/>
              <a:ahLst/>
              <a:cxnLst/>
              <a:rect r="r" b="b" t="t" l="l"/>
              <a:pathLst>
                <a:path h="5234855" w="11625326">
                  <a:moveTo>
                    <a:pt x="0" y="0"/>
                  </a:moveTo>
                  <a:lnTo>
                    <a:pt x="11625326" y="0"/>
                  </a:lnTo>
                  <a:lnTo>
                    <a:pt x="11625326" y="5234855"/>
                  </a:lnTo>
                  <a:lnTo>
                    <a:pt x="0" y="5234855"/>
                  </a:lnTo>
                  <a:close/>
                </a:path>
              </a:pathLst>
            </a:custGeom>
            <a:solidFill>
              <a:srgbClr val="008997"/>
            </a:solidFill>
          </p:spPr>
        </p:sp>
        <p:sp>
          <p:nvSpPr>
            <p:cNvPr name="TextBox 5" id="5"/>
            <p:cNvSpPr txBox="true"/>
            <p:nvPr/>
          </p:nvSpPr>
          <p:spPr>
            <a:xfrm>
              <a:off x="0" y="-28575"/>
              <a:ext cx="11625302" cy="5263594"/>
            </a:xfrm>
            <a:prstGeom prst="rect">
              <a:avLst/>
            </a:prstGeom>
          </p:spPr>
          <p:txBody>
            <a:bodyPr anchor="ctr" rtlCol="false" tIns="254000" lIns="254000" bIns="254000" rIns="254000"/>
            <a:lstStyle/>
            <a:p>
              <a:pPr>
                <a:lnSpc>
                  <a:spcPts val="3840"/>
                </a:lnSpc>
              </a:pPr>
              <a:r>
                <a:rPr lang="en-US" sz="3200">
                  <a:solidFill>
                    <a:srgbClr val="FEFFFF"/>
                  </a:solidFill>
                  <a:latin typeface="Arimo Bold Italics"/>
                </a:rPr>
                <a:t>Number of needed engineers:</a:t>
              </a:r>
            </a:p>
            <a:p>
              <a:pPr>
                <a:lnSpc>
                  <a:spcPts val="3840"/>
                </a:lnSpc>
              </a:pPr>
            </a:p>
            <a:p>
              <a:pPr>
                <a:lnSpc>
                  <a:spcPts val="3840"/>
                </a:lnSpc>
              </a:pPr>
              <a:r>
                <a:rPr lang="en-US" sz="3200">
                  <a:solidFill>
                    <a:srgbClr val="FEFFFF"/>
                  </a:solidFill>
                  <a:latin typeface="Arimo Italics"/>
                </a:rPr>
                <a:t>    -  2-3 backend developers</a:t>
              </a:r>
            </a:p>
            <a:p>
              <a:pPr>
                <a:lnSpc>
                  <a:spcPts val="3840"/>
                </a:lnSpc>
              </a:pPr>
              <a:r>
                <a:rPr lang="en-US" sz="3200">
                  <a:solidFill>
                    <a:srgbClr val="FEFFFF"/>
                  </a:solidFill>
                  <a:latin typeface="Arimo Italics"/>
                </a:rPr>
                <a:t>    -  2-3 frontend developers</a:t>
              </a:r>
            </a:p>
            <a:p>
              <a:pPr>
                <a:lnSpc>
                  <a:spcPts val="3840"/>
                </a:lnSpc>
              </a:pPr>
              <a:r>
                <a:rPr lang="en-US" sz="3200">
                  <a:solidFill>
                    <a:srgbClr val="FEFFFF"/>
                  </a:solidFill>
                  <a:latin typeface="Arimo Italics"/>
                </a:rPr>
                <a:t>    -  1-2 testers</a:t>
              </a:r>
            </a:p>
            <a:p>
              <a:pPr>
                <a:lnSpc>
                  <a:spcPts val="3840"/>
                </a:lnSpc>
              </a:pPr>
              <a:r>
                <a:rPr lang="en-US" sz="3200">
                  <a:solidFill>
                    <a:srgbClr val="FEFFFF"/>
                  </a:solidFill>
                  <a:latin typeface="Arimo Italics"/>
                </a:rPr>
                <a:t>    -  3-4 machine learning engineers</a:t>
              </a:r>
            </a:p>
            <a:p>
              <a:pPr algn="l">
                <a:lnSpc>
                  <a:spcPts val="3720"/>
                </a:lnSpc>
              </a:pPr>
              <a:r>
                <a:rPr lang="en-US" sz="3100">
                  <a:solidFill>
                    <a:srgbClr val="FEFFFF"/>
                  </a:solidFill>
                  <a:latin typeface="Arimo Italics"/>
                </a:rPr>
                <a:t>    </a:t>
              </a:r>
            </a:p>
          </p:txBody>
        </p:sp>
      </p:grpSp>
      <p:grpSp>
        <p:nvGrpSpPr>
          <p:cNvPr name="Group 6" id="6"/>
          <p:cNvGrpSpPr/>
          <p:nvPr/>
        </p:nvGrpSpPr>
        <p:grpSpPr>
          <a:xfrm rot="0">
            <a:off x="921388" y="6912566"/>
            <a:ext cx="8718976" cy="2004815"/>
            <a:chOff x="0" y="0"/>
            <a:chExt cx="11625302" cy="2673087"/>
          </a:xfrm>
        </p:grpSpPr>
        <p:sp>
          <p:nvSpPr>
            <p:cNvPr name="Freeform 7" id="7"/>
            <p:cNvSpPr/>
            <p:nvPr/>
          </p:nvSpPr>
          <p:spPr>
            <a:xfrm flipH="false" flipV="false" rot="0">
              <a:off x="0" y="0"/>
              <a:ext cx="11625262" cy="2673003"/>
            </a:xfrm>
            <a:custGeom>
              <a:avLst/>
              <a:gdLst/>
              <a:ahLst/>
              <a:cxnLst/>
              <a:rect r="r" b="b" t="t" l="l"/>
              <a:pathLst>
                <a:path h="2673003" w="11625262">
                  <a:moveTo>
                    <a:pt x="0" y="0"/>
                  </a:moveTo>
                  <a:lnTo>
                    <a:pt x="11625262" y="0"/>
                  </a:lnTo>
                  <a:lnTo>
                    <a:pt x="11625262" y="2673003"/>
                  </a:lnTo>
                  <a:lnTo>
                    <a:pt x="0" y="2673003"/>
                  </a:lnTo>
                  <a:close/>
                </a:path>
              </a:pathLst>
            </a:custGeom>
            <a:solidFill>
              <a:srgbClr val="467EBC"/>
            </a:solidFill>
          </p:spPr>
        </p:sp>
        <p:sp>
          <p:nvSpPr>
            <p:cNvPr name="TextBox 8" id="8"/>
            <p:cNvSpPr txBox="true"/>
            <p:nvPr/>
          </p:nvSpPr>
          <p:spPr>
            <a:xfrm>
              <a:off x="0" y="-28575"/>
              <a:ext cx="11625302" cy="2701662"/>
            </a:xfrm>
            <a:prstGeom prst="rect">
              <a:avLst/>
            </a:prstGeom>
          </p:spPr>
          <p:txBody>
            <a:bodyPr anchor="ctr" rtlCol="false" tIns="254000" lIns="254000" bIns="254000" rIns="254000"/>
            <a:lstStyle/>
            <a:p>
              <a:pPr>
                <a:lnSpc>
                  <a:spcPts val="3840"/>
                </a:lnSpc>
              </a:pPr>
              <a:r>
                <a:rPr lang="en-US" sz="3200">
                  <a:solidFill>
                    <a:srgbClr val="FEFFFF"/>
                  </a:solidFill>
                  <a:latin typeface="Arimo Bold Italics"/>
                </a:rPr>
                <a:t>Time for the system building &amp; testing</a:t>
              </a:r>
            </a:p>
            <a:p>
              <a:pPr>
                <a:lnSpc>
                  <a:spcPts val="3840"/>
                </a:lnSpc>
              </a:pPr>
              <a:r>
                <a:rPr lang="en-US" sz="3200">
                  <a:solidFill>
                    <a:srgbClr val="FEFFFF"/>
                  </a:solidFill>
                  <a:latin typeface="Arimo Thin Italics"/>
                </a:rPr>
                <a:t>   </a:t>
              </a:r>
            </a:p>
            <a:p>
              <a:pPr algn="l" marL="0" indent="0" lvl="0">
                <a:lnSpc>
                  <a:spcPts val="3840"/>
                </a:lnSpc>
                <a:spcBef>
                  <a:spcPct val="0"/>
                </a:spcBef>
              </a:pPr>
              <a:r>
                <a:rPr lang="en-US" sz="3200">
                  <a:solidFill>
                    <a:srgbClr val="FEFFFF"/>
                  </a:solidFill>
                  <a:latin typeface="Arimo Thin Italics"/>
                </a:rPr>
                <a:t>   - About 3-4 months</a:t>
              </a:r>
            </a:p>
          </p:txBody>
        </p:sp>
      </p:grpSp>
      <p:grpSp>
        <p:nvGrpSpPr>
          <p:cNvPr name="Group 9" id="9"/>
          <p:cNvGrpSpPr/>
          <p:nvPr/>
        </p:nvGrpSpPr>
        <p:grpSpPr>
          <a:xfrm rot="0">
            <a:off x="10314680" y="2491070"/>
            <a:ext cx="7217490" cy="2976365"/>
            <a:chOff x="0" y="0"/>
            <a:chExt cx="9623321" cy="3968487"/>
          </a:xfrm>
        </p:grpSpPr>
        <p:sp>
          <p:nvSpPr>
            <p:cNvPr name="Freeform 10" id="10"/>
            <p:cNvSpPr/>
            <p:nvPr/>
          </p:nvSpPr>
          <p:spPr>
            <a:xfrm flipH="false" flipV="false" rot="0">
              <a:off x="0" y="0"/>
              <a:ext cx="9623344" cy="3968363"/>
            </a:xfrm>
            <a:custGeom>
              <a:avLst/>
              <a:gdLst/>
              <a:ahLst/>
              <a:cxnLst/>
              <a:rect r="r" b="b" t="t" l="l"/>
              <a:pathLst>
                <a:path h="3968363" w="9623344">
                  <a:moveTo>
                    <a:pt x="0" y="0"/>
                  </a:moveTo>
                  <a:lnTo>
                    <a:pt x="9623344" y="0"/>
                  </a:lnTo>
                  <a:lnTo>
                    <a:pt x="9623344" y="3968363"/>
                  </a:lnTo>
                  <a:lnTo>
                    <a:pt x="0" y="3968363"/>
                  </a:lnTo>
                  <a:close/>
                </a:path>
              </a:pathLst>
            </a:custGeom>
            <a:solidFill>
              <a:srgbClr val="467EBC"/>
            </a:solidFill>
          </p:spPr>
        </p:sp>
        <p:sp>
          <p:nvSpPr>
            <p:cNvPr name="TextBox 11" id="11"/>
            <p:cNvSpPr txBox="true"/>
            <p:nvPr/>
          </p:nvSpPr>
          <p:spPr>
            <a:xfrm>
              <a:off x="0" y="-28575"/>
              <a:ext cx="9623321" cy="3997062"/>
            </a:xfrm>
            <a:prstGeom prst="rect">
              <a:avLst/>
            </a:prstGeom>
          </p:spPr>
          <p:txBody>
            <a:bodyPr anchor="ctr" rtlCol="false" tIns="254000" lIns="254000" bIns="254000" rIns="254000"/>
            <a:lstStyle/>
            <a:p>
              <a:pPr>
                <a:lnSpc>
                  <a:spcPts val="3840"/>
                </a:lnSpc>
              </a:pPr>
              <a:r>
                <a:rPr lang="en-US" sz="3200">
                  <a:solidFill>
                    <a:srgbClr val="FEFFFF"/>
                  </a:solidFill>
                  <a:latin typeface="Arimo Bold"/>
                </a:rPr>
                <a:t>Resources needed:</a:t>
              </a:r>
            </a:p>
            <a:p>
              <a:pPr>
                <a:lnSpc>
                  <a:spcPts val="3840"/>
                </a:lnSpc>
              </a:pPr>
            </a:p>
            <a:p>
              <a:pPr>
                <a:lnSpc>
                  <a:spcPts val="3840"/>
                </a:lnSpc>
              </a:pPr>
              <a:r>
                <a:rPr lang="en-US" sz="3200">
                  <a:solidFill>
                    <a:srgbClr val="FEFFFF"/>
                  </a:solidFill>
                  <a:latin typeface="Arimo"/>
                </a:rPr>
                <a:t>   -  GPUs: 2-3</a:t>
              </a:r>
            </a:p>
            <a:p>
              <a:pPr>
                <a:lnSpc>
                  <a:spcPts val="3840"/>
                </a:lnSpc>
              </a:pPr>
              <a:r>
                <a:rPr lang="en-US" sz="3200">
                  <a:solidFill>
                    <a:srgbClr val="FEFFFF"/>
                  </a:solidFill>
                  <a:latin typeface="Arimo"/>
                </a:rPr>
                <a:t>   -  Servers: 1</a:t>
              </a:r>
            </a:p>
            <a:p>
              <a:pPr algn="l">
                <a:lnSpc>
                  <a:spcPts val="3840"/>
                </a:lnSpc>
              </a:pPr>
              <a:r>
                <a:rPr lang="en-US" sz="3200">
                  <a:solidFill>
                    <a:srgbClr val="FEFFFF"/>
                  </a:solidFill>
                  <a:latin typeface="Arimo"/>
                </a:rPr>
                <a:t>   -  Machines: 1 for each developer</a:t>
              </a:r>
            </a:p>
          </p:txBody>
        </p:sp>
      </p:grpSp>
      <p:grpSp>
        <p:nvGrpSpPr>
          <p:cNvPr name="Group 12" id="12"/>
          <p:cNvGrpSpPr/>
          <p:nvPr/>
        </p:nvGrpSpPr>
        <p:grpSpPr>
          <a:xfrm rot="0">
            <a:off x="10314680" y="5920875"/>
            <a:ext cx="7217490" cy="1497389"/>
            <a:chOff x="0" y="0"/>
            <a:chExt cx="9623321" cy="1996519"/>
          </a:xfrm>
        </p:grpSpPr>
        <p:sp>
          <p:nvSpPr>
            <p:cNvPr name="Freeform 13" id="13"/>
            <p:cNvSpPr/>
            <p:nvPr/>
          </p:nvSpPr>
          <p:spPr>
            <a:xfrm flipH="false" flipV="false" rot="0">
              <a:off x="0" y="0"/>
              <a:ext cx="9623344" cy="1996456"/>
            </a:xfrm>
            <a:custGeom>
              <a:avLst/>
              <a:gdLst/>
              <a:ahLst/>
              <a:cxnLst/>
              <a:rect r="r" b="b" t="t" l="l"/>
              <a:pathLst>
                <a:path h="1996456" w="9623344">
                  <a:moveTo>
                    <a:pt x="0" y="0"/>
                  </a:moveTo>
                  <a:lnTo>
                    <a:pt x="9623344" y="0"/>
                  </a:lnTo>
                  <a:lnTo>
                    <a:pt x="9623344" y="1996456"/>
                  </a:lnTo>
                  <a:lnTo>
                    <a:pt x="0" y="1996456"/>
                  </a:lnTo>
                  <a:close/>
                </a:path>
              </a:pathLst>
            </a:custGeom>
            <a:solidFill>
              <a:srgbClr val="008997"/>
            </a:solidFill>
          </p:spPr>
        </p:sp>
        <p:sp>
          <p:nvSpPr>
            <p:cNvPr name="TextBox 14" id="14"/>
            <p:cNvSpPr txBox="true"/>
            <p:nvPr/>
          </p:nvSpPr>
          <p:spPr>
            <a:xfrm>
              <a:off x="0" y="-28575"/>
              <a:ext cx="9623321" cy="2025094"/>
            </a:xfrm>
            <a:prstGeom prst="rect">
              <a:avLst/>
            </a:prstGeom>
          </p:spPr>
          <p:txBody>
            <a:bodyPr anchor="ctr" rtlCol="false" tIns="254000" lIns="254000" bIns="254000" rIns="254000"/>
            <a:lstStyle/>
            <a:p>
              <a:pPr>
                <a:lnSpc>
                  <a:spcPts val="3840"/>
                </a:lnSpc>
              </a:pPr>
              <a:r>
                <a:rPr lang="en-US" sz="3200">
                  <a:solidFill>
                    <a:srgbClr val="FEFFFF"/>
                  </a:solidFill>
                  <a:latin typeface="Arimo Bold Italics"/>
                </a:rPr>
                <a:t>Data gathered from companies</a:t>
              </a:r>
            </a:p>
            <a:p>
              <a:pPr algn="l">
                <a:lnSpc>
                  <a:spcPts val="3720"/>
                </a:lnSpc>
              </a:pPr>
              <a:r>
                <a:rPr lang="en-US" sz="3100">
                  <a:solidFill>
                    <a:srgbClr val="FEFFFF"/>
                  </a:solidFill>
                  <a:latin typeface="Arimo Italics"/>
                </a:rPr>
                <a:t>    </a:t>
              </a:r>
            </a:p>
          </p:txBody>
        </p:sp>
      </p:grpSp>
      <p:grpSp>
        <p:nvGrpSpPr>
          <p:cNvPr name="Group 15" id="15"/>
          <p:cNvGrpSpPr/>
          <p:nvPr/>
        </p:nvGrpSpPr>
        <p:grpSpPr>
          <a:xfrm rot="0">
            <a:off x="10314680" y="7875464"/>
            <a:ext cx="7217490" cy="2004815"/>
            <a:chOff x="0" y="0"/>
            <a:chExt cx="9623321" cy="2673087"/>
          </a:xfrm>
        </p:grpSpPr>
        <p:sp>
          <p:nvSpPr>
            <p:cNvPr name="Freeform 16" id="16"/>
            <p:cNvSpPr/>
            <p:nvPr/>
          </p:nvSpPr>
          <p:spPr>
            <a:xfrm flipH="false" flipV="false" rot="0">
              <a:off x="0" y="0"/>
              <a:ext cx="9623288" cy="2673003"/>
            </a:xfrm>
            <a:custGeom>
              <a:avLst/>
              <a:gdLst/>
              <a:ahLst/>
              <a:cxnLst/>
              <a:rect r="r" b="b" t="t" l="l"/>
              <a:pathLst>
                <a:path h="2673003" w="9623288">
                  <a:moveTo>
                    <a:pt x="0" y="0"/>
                  </a:moveTo>
                  <a:lnTo>
                    <a:pt x="9623288" y="0"/>
                  </a:lnTo>
                  <a:lnTo>
                    <a:pt x="9623288" y="2673003"/>
                  </a:lnTo>
                  <a:lnTo>
                    <a:pt x="0" y="2673003"/>
                  </a:lnTo>
                  <a:close/>
                </a:path>
              </a:pathLst>
            </a:custGeom>
            <a:solidFill>
              <a:srgbClr val="00B6C1"/>
            </a:solidFill>
          </p:spPr>
        </p:sp>
        <p:sp>
          <p:nvSpPr>
            <p:cNvPr name="TextBox 17" id="17"/>
            <p:cNvSpPr txBox="true"/>
            <p:nvPr/>
          </p:nvSpPr>
          <p:spPr>
            <a:xfrm>
              <a:off x="0" y="-28575"/>
              <a:ext cx="9623321" cy="2701662"/>
            </a:xfrm>
            <a:prstGeom prst="rect">
              <a:avLst/>
            </a:prstGeom>
          </p:spPr>
          <p:txBody>
            <a:bodyPr anchor="ctr" rtlCol="false" tIns="254000" lIns="254000" bIns="254000" rIns="254000"/>
            <a:lstStyle/>
            <a:p>
              <a:pPr>
                <a:lnSpc>
                  <a:spcPts val="3840"/>
                </a:lnSpc>
              </a:pPr>
              <a:r>
                <a:rPr lang="en-US" sz="3200">
                  <a:solidFill>
                    <a:srgbClr val="FEFFFF"/>
                  </a:solidFill>
                  <a:latin typeface="Arimo Bold Italics"/>
                </a:rPr>
                <a:t>Time for the system maintenance</a:t>
              </a:r>
            </a:p>
            <a:p>
              <a:pPr>
                <a:lnSpc>
                  <a:spcPts val="3840"/>
                </a:lnSpc>
              </a:pPr>
              <a:r>
                <a:rPr lang="en-US" sz="3200">
                  <a:solidFill>
                    <a:srgbClr val="FEFFFF"/>
                  </a:solidFill>
                  <a:latin typeface="Arimo Thin Italics"/>
                </a:rPr>
                <a:t>   </a:t>
              </a:r>
            </a:p>
            <a:p>
              <a:pPr algn="l" marL="0" indent="0" lvl="0">
                <a:lnSpc>
                  <a:spcPts val="3840"/>
                </a:lnSpc>
                <a:spcBef>
                  <a:spcPct val="0"/>
                </a:spcBef>
              </a:pPr>
              <a:r>
                <a:rPr lang="en-US" sz="3200">
                  <a:solidFill>
                    <a:srgbClr val="FEFFFF"/>
                  </a:solidFill>
                  <a:latin typeface="Arimo Thin Italics"/>
                </a:rPr>
                <a:t>   - About 2 months</a:t>
              </a:r>
            </a:p>
          </p:txBody>
        </p:sp>
      </p:grpSp>
      <p:sp>
        <p:nvSpPr>
          <p:cNvPr name="Freeform 18" id="18"/>
          <p:cNvSpPr/>
          <p:nvPr/>
        </p:nvSpPr>
        <p:spPr>
          <a:xfrm flipH="false" flipV="false" rot="0">
            <a:off x="8082650" y="5672523"/>
            <a:ext cx="2570804" cy="2037362"/>
          </a:xfrm>
          <a:custGeom>
            <a:avLst/>
            <a:gdLst/>
            <a:ahLst/>
            <a:cxnLst/>
            <a:rect r="r" b="b" t="t" l="l"/>
            <a:pathLst>
              <a:path h="2037362" w="2570804">
                <a:moveTo>
                  <a:pt x="0" y="0"/>
                </a:moveTo>
                <a:lnTo>
                  <a:pt x="2570804" y="0"/>
                </a:lnTo>
                <a:lnTo>
                  <a:pt x="2570804" y="2037363"/>
                </a:lnTo>
                <a:lnTo>
                  <a:pt x="0" y="2037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692679" y="837350"/>
            <a:ext cx="9622001" cy="1158420"/>
          </a:xfrm>
          <a:prstGeom prst="rect">
            <a:avLst/>
          </a:prstGeom>
        </p:spPr>
        <p:txBody>
          <a:bodyPr anchor="t" rtlCol="false" tIns="0" lIns="0" bIns="0" rIns="0">
            <a:spAutoFit/>
          </a:bodyPr>
          <a:lstStyle/>
          <a:p>
            <a:pPr marL="0" indent="0" lvl="0">
              <a:lnSpc>
                <a:spcPts val="9419"/>
              </a:lnSpc>
              <a:spcBef>
                <a:spcPct val="0"/>
              </a:spcBef>
            </a:pPr>
            <a:r>
              <a:rPr lang="en-US" sz="6825" spc="668">
                <a:solidFill>
                  <a:srgbClr val="FEFFFF"/>
                </a:solidFill>
                <a:latin typeface="League Spartan"/>
              </a:rPr>
              <a:t>ESTIMATED COST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403125" y="3346937"/>
            <a:ext cx="2259672" cy="2259672"/>
          </a:xfrm>
          <a:custGeom>
            <a:avLst/>
            <a:gdLst/>
            <a:ahLst/>
            <a:cxnLst/>
            <a:rect r="r" b="b" t="t" l="l"/>
            <a:pathLst>
              <a:path h="2259672" w="2259672">
                <a:moveTo>
                  <a:pt x="0" y="0"/>
                </a:moveTo>
                <a:lnTo>
                  <a:pt x="2259672" y="0"/>
                </a:lnTo>
                <a:lnTo>
                  <a:pt x="2259672" y="2259672"/>
                </a:lnTo>
                <a:lnTo>
                  <a:pt x="0" y="2259672"/>
                </a:lnTo>
                <a:lnTo>
                  <a:pt x="0" y="0"/>
                </a:lnTo>
                <a:close/>
              </a:path>
            </a:pathLst>
          </a:custGeom>
          <a:blipFill>
            <a:blip r:embed="rId2"/>
            <a:stretch>
              <a:fillRect l="0" t="0" r="0" b="0"/>
            </a:stretch>
          </a:blipFill>
        </p:spPr>
      </p:sp>
      <p:sp>
        <p:nvSpPr>
          <p:cNvPr name="Freeform 3" id="3"/>
          <p:cNvSpPr/>
          <p:nvPr/>
        </p:nvSpPr>
        <p:spPr>
          <a:xfrm flipH="false" flipV="false" rot="0">
            <a:off x="3106196" y="2776941"/>
            <a:ext cx="6037804" cy="3399665"/>
          </a:xfrm>
          <a:custGeom>
            <a:avLst/>
            <a:gdLst/>
            <a:ahLst/>
            <a:cxnLst/>
            <a:rect r="r" b="b" t="t" l="l"/>
            <a:pathLst>
              <a:path h="3399665" w="6037804">
                <a:moveTo>
                  <a:pt x="0" y="0"/>
                </a:moveTo>
                <a:lnTo>
                  <a:pt x="6037804" y="0"/>
                </a:lnTo>
                <a:lnTo>
                  <a:pt x="6037804" y="3399664"/>
                </a:lnTo>
                <a:lnTo>
                  <a:pt x="0" y="3399664"/>
                </a:lnTo>
                <a:lnTo>
                  <a:pt x="0" y="0"/>
                </a:lnTo>
                <a:close/>
              </a:path>
            </a:pathLst>
          </a:custGeom>
          <a:blipFill>
            <a:blip r:embed="rId3"/>
            <a:stretch>
              <a:fillRect l="0" t="0" r="0" b="0"/>
            </a:stretch>
          </a:blipFill>
        </p:spPr>
      </p:sp>
      <p:sp>
        <p:nvSpPr>
          <p:cNvPr name="Freeform 4" id="4"/>
          <p:cNvSpPr/>
          <p:nvPr/>
        </p:nvSpPr>
        <p:spPr>
          <a:xfrm flipH="false" flipV="false" rot="0">
            <a:off x="8591913" y="3085561"/>
            <a:ext cx="2782424" cy="2782424"/>
          </a:xfrm>
          <a:custGeom>
            <a:avLst/>
            <a:gdLst/>
            <a:ahLst/>
            <a:cxnLst/>
            <a:rect r="r" b="b" t="t" l="l"/>
            <a:pathLst>
              <a:path h="2782424" w="2782424">
                <a:moveTo>
                  <a:pt x="0" y="0"/>
                </a:moveTo>
                <a:lnTo>
                  <a:pt x="2782424" y="0"/>
                </a:lnTo>
                <a:lnTo>
                  <a:pt x="2782424" y="2782424"/>
                </a:lnTo>
                <a:lnTo>
                  <a:pt x="0" y="2782424"/>
                </a:lnTo>
                <a:lnTo>
                  <a:pt x="0" y="0"/>
                </a:lnTo>
                <a:close/>
              </a:path>
            </a:pathLst>
          </a:custGeom>
          <a:blipFill>
            <a:blip r:embed="rId4"/>
            <a:stretch>
              <a:fillRect l="0" t="0" r="0" b="0"/>
            </a:stretch>
          </a:blipFill>
        </p:spPr>
      </p:sp>
      <p:sp>
        <p:nvSpPr>
          <p:cNvPr name="Freeform 5" id="5"/>
          <p:cNvSpPr/>
          <p:nvPr/>
        </p:nvSpPr>
        <p:spPr>
          <a:xfrm flipH="false" flipV="false" rot="0">
            <a:off x="12737836" y="3267763"/>
            <a:ext cx="2733994" cy="2338847"/>
          </a:xfrm>
          <a:custGeom>
            <a:avLst/>
            <a:gdLst/>
            <a:ahLst/>
            <a:cxnLst/>
            <a:rect r="r" b="b" t="t" l="l"/>
            <a:pathLst>
              <a:path h="2338847" w="2733994">
                <a:moveTo>
                  <a:pt x="0" y="0"/>
                </a:moveTo>
                <a:lnTo>
                  <a:pt x="2733994" y="0"/>
                </a:lnTo>
                <a:lnTo>
                  <a:pt x="2733994" y="2338846"/>
                </a:lnTo>
                <a:lnTo>
                  <a:pt x="0" y="2338846"/>
                </a:lnTo>
                <a:lnTo>
                  <a:pt x="0" y="0"/>
                </a:lnTo>
                <a:close/>
              </a:path>
            </a:pathLst>
          </a:custGeom>
          <a:blipFill>
            <a:blip r:embed="rId5"/>
            <a:stretch>
              <a:fillRect l="0" t="0" r="0" b="0"/>
            </a:stretch>
          </a:blipFill>
        </p:spPr>
      </p:sp>
      <p:sp>
        <p:nvSpPr>
          <p:cNvPr name="Freeform 6" id="6"/>
          <p:cNvSpPr/>
          <p:nvPr/>
        </p:nvSpPr>
        <p:spPr>
          <a:xfrm flipH="false" flipV="false" rot="0">
            <a:off x="14979349" y="2867955"/>
            <a:ext cx="3308651" cy="3308651"/>
          </a:xfrm>
          <a:custGeom>
            <a:avLst/>
            <a:gdLst/>
            <a:ahLst/>
            <a:cxnLst/>
            <a:rect r="r" b="b" t="t" l="l"/>
            <a:pathLst>
              <a:path h="3308651" w="3308651">
                <a:moveTo>
                  <a:pt x="0" y="0"/>
                </a:moveTo>
                <a:lnTo>
                  <a:pt x="3308651" y="0"/>
                </a:lnTo>
                <a:lnTo>
                  <a:pt x="3308651" y="3308650"/>
                </a:lnTo>
                <a:lnTo>
                  <a:pt x="0" y="3308650"/>
                </a:lnTo>
                <a:lnTo>
                  <a:pt x="0" y="0"/>
                </a:lnTo>
                <a:close/>
              </a:path>
            </a:pathLst>
          </a:custGeom>
          <a:blipFill>
            <a:blip r:embed="rId6"/>
            <a:stretch>
              <a:fillRect l="0" t="0" r="0" b="0"/>
            </a:stretch>
          </a:blipFill>
        </p:spPr>
      </p:sp>
      <p:sp>
        <p:nvSpPr>
          <p:cNvPr name="TextBox 7" id="7"/>
          <p:cNvSpPr txBox="true"/>
          <p:nvPr/>
        </p:nvSpPr>
        <p:spPr>
          <a:xfrm rot="0">
            <a:off x="0" y="718055"/>
            <a:ext cx="12639425" cy="828916"/>
          </a:xfrm>
          <a:prstGeom prst="rect">
            <a:avLst/>
          </a:prstGeom>
        </p:spPr>
        <p:txBody>
          <a:bodyPr anchor="t" rtlCol="false" tIns="0" lIns="0" bIns="0" rIns="0">
            <a:spAutoFit/>
          </a:bodyPr>
          <a:lstStyle/>
          <a:p>
            <a:pPr algn="ctr" marL="0" indent="0" lvl="0">
              <a:lnSpc>
                <a:spcPts val="6734"/>
              </a:lnSpc>
              <a:spcBef>
                <a:spcPct val="0"/>
              </a:spcBef>
            </a:pPr>
            <a:r>
              <a:rPr lang="en-US" sz="4879" spc="478">
                <a:solidFill>
                  <a:srgbClr val="FDFBFB"/>
                </a:solidFill>
                <a:latin typeface="League Spartan"/>
              </a:rPr>
              <a:t>TECHNOLOGY STACK &amp; TOOLS </a:t>
            </a:r>
          </a:p>
        </p:txBody>
      </p:sp>
      <p:sp>
        <p:nvSpPr>
          <p:cNvPr name="Freeform 8" id="8"/>
          <p:cNvSpPr/>
          <p:nvPr/>
        </p:nvSpPr>
        <p:spPr>
          <a:xfrm flipH="false" flipV="false" rot="0">
            <a:off x="5335726" y="6792023"/>
            <a:ext cx="2479803" cy="2466277"/>
          </a:xfrm>
          <a:custGeom>
            <a:avLst/>
            <a:gdLst/>
            <a:ahLst/>
            <a:cxnLst/>
            <a:rect r="r" b="b" t="t" l="l"/>
            <a:pathLst>
              <a:path h="2466277" w="2479803">
                <a:moveTo>
                  <a:pt x="0" y="0"/>
                </a:moveTo>
                <a:lnTo>
                  <a:pt x="2479803" y="0"/>
                </a:lnTo>
                <a:lnTo>
                  <a:pt x="2479803" y="2466277"/>
                </a:lnTo>
                <a:lnTo>
                  <a:pt x="0" y="24662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144000" y="6176605"/>
            <a:ext cx="2440625" cy="3323404"/>
          </a:xfrm>
          <a:custGeom>
            <a:avLst/>
            <a:gdLst/>
            <a:ahLst/>
            <a:cxnLst/>
            <a:rect r="r" b="b" t="t" l="l"/>
            <a:pathLst>
              <a:path h="3323404" w="2440625">
                <a:moveTo>
                  <a:pt x="0" y="0"/>
                </a:moveTo>
                <a:lnTo>
                  <a:pt x="2440625" y="0"/>
                </a:lnTo>
                <a:lnTo>
                  <a:pt x="2440625" y="3323405"/>
                </a:lnTo>
                <a:lnTo>
                  <a:pt x="0" y="3323405"/>
                </a:lnTo>
                <a:lnTo>
                  <a:pt x="0" y="0"/>
                </a:lnTo>
                <a:close/>
              </a:path>
            </a:pathLst>
          </a:custGeom>
          <a:blipFill>
            <a:blip r:embed="rId9"/>
            <a:stretch>
              <a:fillRect l="0" t="0" r="0" b="0"/>
            </a:stretch>
          </a:blipFill>
        </p:spPr>
      </p:sp>
      <p:sp>
        <p:nvSpPr>
          <p:cNvPr name="TextBox 10" id="10"/>
          <p:cNvSpPr txBox="true"/>
          <p:nvPr/>
        </p:nvSpPr>
        <p:spPr>
          <a:xfrm rot="0">
            <a:off x="8236098" y="7482244"/>
            <a:ext cx="10283325" cy="978129"/>
          </a:xfrm>
          <a:prstGeom prst="rect">
            <a:avLst/>
          </a:prstGeom>
        </p:spPr>
        <p:txBody>
          <a:bodyPr anchor="t" rtlCol="false" tIns="0" lIns="0" bIns="0" rIns="0">
            <a:spAutoFit/>
          </a:bodyPr>
          <a:lstStyle/>
          <a:p>
            <a:pPr algn="ctr">
              <a:lnSpc>
                <a:spcPts val="7406"/>
              </a:lnSpc>
            </a:pPr>
            <a:r>
              <a:rPr lang="en-US" sz="7190">
                <a:solidFill>
                  <a:srgbClr val="F8F8F8"/>
                </a:solidFill>
                <a:latin typeface="Red Hat Display"/>
              </a:rPr>
              <a:t>PyTorch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1676893" y="4593716"/>
            <a:ext cx="4120181" cy="1618107"/>
          </a:xfrm>
          <a:custGeom>
            <a:avLst/>
            <a:gdLst/>
            <a:ahLst/>
            <a:cxnLst/>
            <a:rect r="r" b="b" t="t" l="l"/>
            <a:pathLst>
              <a:path h="1618107" w="4120181">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5290647" y="4593716"/>
            <a:ext cx="4120181" cy="1618107"/>
          </a:xfrm>
          <a:custGeom>
            <a:avLst/>
            <a:gdLst/>
            <a:ahLst/>
            <a:cxnLst/>
            <a:rect r="r" b="b" t="t" l="l"/>
            <a:pathLst>
              <a:path h="1618107" w="4120181">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877172" y="4593716"/>
            <a:ext cx="4120181" cy="1618107"/>
          </a:xfrm>
          <a:custGeom>
            <a:avLst/>
            <a:gdLst/>
            <a:ahLst/>
            <a:cxnLst/>
            <a:rect r="r" b="b" t="t" l="l"/>
            <a:pathLst>
              <a:path h="1618107" w="4120181">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true" rot="0">
            <a:off x="12490926" y="4593716"/>
            <a:ext cx="4120181" cy="1618107"/>
          </a:xfrm>
          <a:custGeom>
            <a:avLst/>
            <a:gdLst/>
            <a:ahLst/>
            <a:cxnLst/>
            <a:rect r="r" b="b" t="t" l="l"/>
            <a:pathLst>
              <a:path h="1618107" w="4120181">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983929" y="4601272"/>
            <a:ext cx="1506108" cy="1664208"/>
          </a:xfrm>
          <a:custGeom>
            <a:avLst/>
            <a:gdLst/>
            <a:ahLst/>
            <a:cxnLst/>
            <a:rect r="r" b="b" t="t" l="l"/>
            <a:pathLst>
              <a:path h="1664208" w="1506108">
                <a:moveTo>
                  <a:pt x="0" y="0"/>
                </a:moveTo>
                <a:lnTo>
                  <a:pt x="1506108" y="0"/>
                </a:lnTo>
                <a:lnTo>
                  <a:pt x="1506108" y="1664208"/>
                </a:lnTo>
                <a:lnTo>
                  <a:pt x="0" y="1664208"/>
                </a:lnTo>
                <a:lnTo>
                  <a:pt x="0" y="0"/>
                </a:lnTo>
                <a:close/>
              </a:path>
            </a:pathLst>
          </a:custGeom>
          <a:blipFill>
            <a:blip r:embed="rId5"/>
            <a:stretch>
              <a:fillRect l="0" t="0" r="0" b="0"/>
            </a:stretch>
          </a:blipFill>
        </p:spPr>
      </p:sp>
      <p:sp>
        <p:nvSpPr>
          <p:cNvPr name="Freeform 10" id="10"/>
          <p:cNvSpPr/>
          <p:nvPr/>
        </p:nvSpPr>
        <p:spPr>
          <a:xfrm flipH="false" flipV="false" rot="-1416417">
            <a:off x="6323916" y="4622873"/>
            <a:ext cx="1601541" cy="1508360"/>
          </a:xfrm>
          <a:custGeom>
            <a:avLst/>
            <a:gdLst/>
            <a:ahLst/>
            <a:cxnLst/>
            <a:rect r="r" b="b" t="t" l="l"/>
            <a:pathLst>
              <a:path h="1508360" w="1601541">
                <a:moveTo>
                  <a:pt x="0" y="0"/>
                </a:moveTo>
                <a:lnTo>
                  <a:pt x="1601541" y="0"/>
                </a:lnTo>
                <a:lnTo>
                  <a:pt x="1601541" y="1508360"/>
                </a:lnTo>
                <a:lnTo>
                  <a:pt x="0" y="15083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311761" y="4802846"/>
            <a:ext cx="1278233" cy="1278233"/>
          </a:xfrm>
          <a:custGeom>
            <a:avLst/>
            <a:gdLst/>
            <a:ahLst/>
            <a:cxnLst/>
            <a:rect r="r" b="b" t="t" l="l"/>
            <a:pathLst>
              <a:path h="1278233" w="1278233">
                <a:moveTo>
                  <a:pt x="0" y="0"/>
                </a:moveTo>
                <a:lnTo>
                  <a:pt x="1278232" y="0"/>
                </a:lnTo>
                <a:lnTo>
                  <a:pt x="1278232" y="1278233"/>
                </a:lnTo>
                <a:lnTo>
                  <a:pt x="0" y="12782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3902228" y="4759136"/>
            <a:ext cx="1365654" cy="1365654"/>
          </a:xfrm>
          <a:custGeom>
            <a:avLst/>
            <a:gdLst/>
            <a:ahLst/>
            <a:cxnLst/>
            <a:rect r="r" b="b" t="t" l="l"/>
            <a:pathLst>
              <a:path h="1365654" w="1365654">
                <a:moveTo>
                  <a:pt x="0" y="0"/>
                </a:moveTo>
                <a:lnTo>
                  <a:pt x="1365654" y="0"/>
                </a:lnTo>
                <a:lnTo>
                  <a:pt x="1365654" y="1365654"/>
                </a:lnTo>
                <a:lnTo>
                  <a:pt x="0" y="13656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553312" y="1057627"/>
            <a:ext cx="12609795"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LIMITATIONS</a:t>
            </a:r>
          </a:p>
        </p:txBody>
      </p:sp>
      <p:sp>
        <p:nvSpPr>
          <p:cNvPr name="TextBox 14" id="14"/>
          <p:cNvSpPr txBox="true"/>
          <p:nvPr/>
        </p:nvSpPr>
        <p:spPr>
          <a:xfrm rot="0">
            <a:off x="1930106" y="6633972"/>
            <a:ext cx="3866967" cy="474345"/>
          </a:xfrm>
          <a:prstGeom prst="rect">
            <a:avLst/>
          </a:prstGeom>
        </p:spPr>
        <p:txBody>
          <a:bodyPr anchor="t" rtlCol="false" tIns="0" lIns="0" bIns="0" rIns="0">
            <a:spAutoFit/>
          </a:bodyPr>
          <a:lstStyle/>
          <a:p>
            <a:pPr algn="ctr">
              <a:lnSpc>
                <a:spcPts val="3779"/>
              </a:lnSpc>
            </a:pPr>
            <a:r>
              <a:rPr lang="en-US" sz="2699">
                <a:solidFill>
                  <a:srgbClr val="00297C"/>
                </a:solidFill>
                <a:latin typeface="Arimo Bold"/>
              </a:rPr>
              <a:t>OVERSIMPLIFICATION</a:t>
            </a:r>
          </a:p>
        </p:txBody>
      </p:sp>
      <p:sp>
        <p:nvSpPr>
          <p:cNvPr name="TextBox 15" id="15"/>
          <p:cNvSpPr txBox="true"/>
          <p:nvPr/>
        </p:nvSpPr>
        <p:spPr>
          <a:xfrm rot="0">
            <a:off x="9144000" y="6395847"/>
            <a:ext cx="3586526" cy="950595"/>
          </a:xfrm>
          <a:prstGeom prst="rect">
            <a:avLst/>
          </a:prstGeom>
        </p:spPr>
        <p:txBody>
          <a:bodyPr anchor="t" rtlCol="false" tIns="0" lIns="0" bIns="0" rIns="0">
            <a:spAutoFit/>
          </a:bodyPr>
          <a:lstStyle/>
          <a:p>
            <a:pPr algn="ctr">
              <a:lnSpc>
                <a:spcPts val="3779"/>
              </a:lnSpc>
            </a:pPr>
            <a:r>
              <a:rPr lang="en-US" sz="2699">
                <a:solidFill>
                  <a:srgbClr val="00297C"/>
                </a:solidFill>
                <a:latin typeface="Arimo Bold"/>
              </a:rPr>
              <a:t>EXTERNAL FACTORS</a:t>
            </a:r>
          </a:p>
        </p:txBody>
      </p:sp>
      <p:sp>
        <p:nvSpPr>
          <p:cNvPr name="TextBox 16" id="16"/>
          <p:cNvSpPr txBox="true"/>
          <p:nvPr/>
        </p:nvSpPr>
        <p:spPr>
          <a:xfrm rot="0">
            <a:off x="5667728" y="3814394"/>
            <a:ext cx="3346926" cy="474345"/>
          </a:xfrm>
          <a:prstGeom prst="rect">
            <a:avLst/>
          </a:prstGeom>
        </p:spPr>
        <p:txBody>
          <a:bodyPr anchor="t" rtlCol="false" tIns="0" lIns="0" bIns="0" rIns="0">
            <a:spAutoFit/>
          </a:bodyPr>
          <a:lstStyle/>
          <a:p>
            <a:pPr algn="ctr">
              <a:lnSpc>
                <a:spcPts val="3779"/>
              </a:lnSpc>
            </a:pPr>
            <a:r>
              <a:rPr lang="en-US" sz="2700">
                <a:solidFill>
                  <a:srgbClr val="00297C"/>
                </a:solidFill>
                <a:latin typeface="Arimo Bold"/>
              </a:rPr>
              <a:t>SKILL MATCHING</a:t>
            </a:r>
          </a:p>
        </p:txBody>
      </p:sp>
      <p:sp>
        <p:nvSpPr>
          <p:cNvPr name="TextBox 17" id="17"/>
          <p:cNvSpPr txBox="true"/>
          <p:nvPr/>
        </p:nvSpPr>
        <p:spPr>
          <a:xfrm rot="0">
            <a:off x="12490926" y="3576269"/>
            <a:ext cx="3917843" cy="950595"/>
          </a:xfrm>
          <a:prstGeom prst="rect">
            <a:avLst/>
          </a:prstGeom>
        </p:spPr>
        <p:txBody>
          <a:bodyPr anchor="t" rtlCol="false" tIns="0" lIns="0" bIns="0" rIns="0">
            <a:spAutoFit/>
          </a:bodyPr>
          <a:lstStyle/>
          <a:p>
            <a:pPr algn="ctr">
              <a:lnSpc>
                <a:spcPts val="3779"/>
              </a:lnSpc>
            </a:pPr>
            <a:r>
              <a:rPr lang="en-US" sz="2700">
                <a:solidFill>
                  <a:srgbClr val="00297C"/>
                </a:solidFill>
                <a:latin typeface="Arimo Bold"/>
              </a:rPr>
              <a:t>ACCURACY OF TASK EXTRACTION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487009" y="2424756"/>
            <a:ext cx="2182170" cy="7194352"/>
            <a:chOff x="0" y="0"/>
            <a:chExt cx="419631" cy="1383472"/>
          </a:xfrm>
        </p:grpSpPr>
        <p:sp>
          <p:nvSpPr>
            <p:cNvPr name="Freeform 4" id="4"/>
            <p:cNvSpPr/>
            <p:nvPr/>
          </p:nvSpPr>
          <p:spPr>
            <a:xfrm flipH="false" flipV="false" rot="0">
              <a:off x="0" y="0"/>
              <a:ext cx="419631" cy="1383472"/>
            </a:xfrm>
            <a:custGeom>
              <a:avLst/>
              <a:gdLst/>
              <a:ahLst/>
              <a:cxnLst/>
              <a:rect r="r" b="b" t="t" l="l"/>
              <a:pathLst>
                <a:path h="1383472" w="419631">
                  <a:moveTo>
                    <a:pt x="0" y="0"/>
                  </a:moveTo>
                  <a:lnTo>
                    <a:pt x="419631" y="0"/>
                  </a:lnTo>
                  <a:lnTo>
                    <a:pt x="419631" y="1383472"/>
                  </a:lnTo>
                  <a:lnTo>
                    <a:pt x="0" y="1383472"/>
                  </a:lnTo>
                  <a:close/>
                </a:path>
              </a:pathLst>
            </a:custGeom>
            <a:solidFill>
              <a:srgbClr val="043F7C"/>
            </a:solidFill>
          </p:spPr>
        </p:sp>
        <p:sp>
          <p:nvSpPr>
            <p:cNvPr name="TextBox 5" id="5"/>
            <p:cNvSpPr txBox="true"/>
            <p:nvPr/>
          </p:nvSpPr>
          <p:spPr>
            <a:xfrm>
              <a:off x="0" y="-19050"/>
              <a:ext cx="419631" cy="1402522"/>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578093" y="2982121"/>
            <a:ext cx="14290721" cy="6276179"/>
            <a:chOff x="0" y="0"/>
            <a:chExt cx="2748103" cy="1206908"/>
          </a:xfrm>
        </p:grpSpPr>
        <p:sp>
          <p:nvSpPr>
            <p:cNvPr name="Freeform 7" id="7"/>
            <p:cNvSpPr/>
            <p:nvPr/>
          </p:nvSpPr>
          <p:spPr>
            <a:xfrm flipH="false" flipV="false" rot="0">
              <a:off x="0" y="0"/>
              <a:ext cx="2748103" cy="1206908"/>
            </a:xfrm>
            <a:custGeom>
              <a:avLst/>
              <a:gdLst/>
              <a:ahLst/>
              <a:cxnLst/>
              <a:rect r="r" b="b" t="t" l="l"/>
              <a:pathLst>
                <a:path h="1206908" w="2748103">
                  <a:moveTo>
                    <a:pt x="0" y="0"/>
                  </a:moveTo>
                  <a:lnTo>
                    <a:pt x="2748103" y="0"/>
                  </a:lnTo>
                  <a:lnTo>
                    <a:pt x="2748103" y="1206908"/>
                  </a:lnTo>
                  <a:lnTo>
                    <a:pt x="0" y="1206908"/>
                  </a:lnTo>
                  <a:close/>
                </a:path>
              </a:pathLst>
            </a:custGeom>
            <a:solidFill>
              <a:srgbClr val="FDFBFB"/>
            </a:solidFill>
          </p:spPr>
        </p:sp>
        <p:sp>
          <p:nvSpPr>
            <p:cNvPr name="TextBox 8" id="8"/>
            <p:cNvSpPr txBox="true"/>
            <p:nvPr/>
          </p:nvSpPr>
          <p:spPr>
            <a:xfrm>
              <a:off x="0" y="-19050"/>
              <a:ext cx="2748103" cy="1225958"/>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9460960" y="428326"/>
            <a:ext cx="1438618" cy="1401999"/>
          </a:xfrm>
          <a:custGeom>
            <a:avLst/>
            <a:gdLst/>
            <a:ahLst/>
            <a:cxnLst/>
            <a:rect r="r" b="b" t="t" l="l"/>
            <a:pathLst>
              <a:path h="1401999" w="1438618">
                <a:moveTo>
                  <a:pt x="0" y="0"/>
                </a:moveTo>
                <a:lnTo>
                  <a:pt x="1438618" y="0"/>
                </a:lnTo>
                <a:lnTo>
                  <a:pt x="1438618" y="1401999"/>
                </a:lnTo>
                <a:lnTo>
                  <a:pt x="0" y="1401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9298"/>
            <a:ext cx="8207340" cy="1311027"/>
          </a:xfrm>
          <a:prstGeom prst="rect">
            <a:avLst/>
          </a:prstGeom>
        </p:spPr>
        <p:txBody>
          <a:bodyPr anchor="t" rtlCol="false" tIns="0" lIns="0" bIns="0" rIns="0">
            <a:spAutoFit/>
          </a:bodyPr>
          <a:lstStyle/>
          <a:p>
            <a:pPr algn="ctr" marL="0" indent="0" lvl="0">
              <a:lnSpc>
                <a:spcPts val="10757"/>
              </a:lnSpc>
              <a:spcBef>
                <a:spcPct val="0"/>
              </a:spcBef>
            </a:pPr>
            <a:r>
              <a:rPr lang="en-US" sz="7795" spc="763">
                <a:solidFill>
                  <a:srgbClr val="FDFBFB"/>
                </a:solidFill>
                <a:latin typeface="League Spartan"/>
              </a:rPr>
              <a:t>LIMITATIONS</a:t>
            </a:r>
          </a:p>
        </p:txBody>
      </p:sp>
      <p:sp>
        <p:nvSpPr>
          <p:cNvPr name="TextBox 11" id="11"/>
          <p:cNvSpPr txBox="true"/>
          <p:nvPr/>
        </p:nvSpPr>
        <p:spPr>
          <a:xfrm rot="0">
            <a:off x="2092196" y="3593743"/>
            <a:ext cx="12720600" cy="5460864"/>
          </a:xfrm>
          <a:prstGeom prst="rect">
            <a:avLst/>
          </a:prstGeom>
        </p:spPr>
        <p:txBody>
          <a:bodyPr anchor="t" rtlCol="false" tIns="0" lIns="0" bIns="0" rIns="0">
            <a:spAutoFit/>
          </a:bodyPr>
          <a:lstStyle/>
          <a:p>
            <a:pPr marL="670446" indent="-335223" lvl="1">
              <a:lnSpc>
                <a:spcPts val="4347"/>
              </a:lnSpc>
              <a:buFont typeface="Arial"/>
              <a:buChar char="•"/>
            </a:pPr>
            <a:r>
              <a:rPr lang="en-US" sz="3105" u="sng">
                <a:solidFill>
                  <a:srgbClr val="100F0D"/>
                </a:solidFill>
                <a:latin typeface="Arimo Bold"/>
              </a:rPr>
              <a:t>Oversimplification</a:t>
            </a:r>
            <a:r>
              <a:rPr lang="en-US" sz="3105">
                <a:solidFill>
                  <a:srgbClr val="100F0D"/>
                </a:solidFill>
                <a:latin typeface="Arimo Bold"/>
              </a:rPr>
              <a:t>: The Provided task is very simple, so no clear way to be able to extract the tasks. </a:t>
            </a:r>
          </a:p>
          <a:p>
            <a:pPr>
              <a:lnSpc>
                <a:spcPts val="4347"/>
              </a:lnSpc>
            </a:pPr>
          </a:p>
          <a:p>
            <a:pPr marL="670446" indent="-335223" lvl="1">
              <a:lnSpc>
                <a:spcPts val="4347"/>
              </a:lnSpc>
              <a:buFont typeface="Arial"/>
              <a:buChar char="•"/>
            </a:pPr>
            <a:r>
              <a:rPr lang="en-US" sz="3105" u="sng">
                <a:solidFill>
                  <a:srgbClr val="100F0D"/>
                </a:solidFill>
                <a:latin typeface="Arimo Bold"/>
              </a:rPr>
              <a:t>Skill Matching</a:t>
            </a:r>
            <a:r>
              <a:rPr lang="en-US" sz="3105">
                <a:solidFill>
                  <a:srgbClr val="100F0D"/>
                </a:solidFill>
                <a:latin typeface="Arimo Bold"/>
              </a:rPr>
              <a:t>: Automatically determining employee skills and matching them to tasks can be inaccurate. It might not account for experience, motivation, or dynamic team relationships. </a:t>
            </a:r>
          </a:p>
          <a:p>
            <a:pPr>
              <a:lnSpc>
                <a:spcPts val="4347"/>
              </a:lnSpc>
            </a:pPr>
          </a:p>
          <a:p>
            <a:pPr marL="670446" indent="-335223" lvl="1">
              <a:lnSpc>
                <a:spcPts val="4347"/>
              </a:lnSpc>
              <a:buFont typeface="Arial"/>
              <a:buChar char="•"/>
            </a:pPr>
            <a:r>
              <a:rPr lang="en-US" sz="3105">
                <a:solidFill>
                  <a:srgbClr val="100F0D"/>
                </a:solidFill>
                <a:latin typeface="Arimo Bold"/>
              </a:rPr>
              <a:t>External Factors: Personal Problem, Unexpected events, etc...</a:t>
            </a:r>
          </a:p>
          <a:p>
            <a:pPr>
              <a:lnSpc>
                <a:spcPts val="4347"/>
              </a:lnSpc>
            </a:pPr>
          </a:p>
          <a:p>
            <a:pPr>
              <a:lnSpc>
                <a:spcPts val="434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grpSp>
        <p:nvGrpSpPr>
          <p:cNvPr name="Group 2" id="2"/>
          <p:cNvGrpSpPr/>
          <p:nvPr/>
        </p:nvGrpSpPr>
        <p:grpSpPr>
          <a:xfrm rot="0">
            <a:off x="5324935" y="0"/>
            <a:ext cx="1400485" cy="9892378"/>
            <a:chOff x="0" y="0"/>
            <a:chExt cx="368852" cy="2605400"/>
          </a:xfrm>
        </p:grpSpPr>
        <p:sp>
          <p:nvSpPr>
            <p:cNvPr name="Freeform 3" id="3"/>
            <p:cNvSpPr/>
            <p:nvPr/>
          </p:nvSpPr>
          <p:spPr>
            <a:xfrm flipH="false" flipV="false" rot="0">
              <a:off x="0" y="0"/>
              <a:ext cx="368852" cy="2605400"/>
            </a:xfrm>
            <a:custGeom>
              <a:avLst/>
              <a:gdLst/>
              <a:ahLst/>
              <a:cxnLst/>
              <a:rect r="r" b="b" t="t" l="l"/>
              <a:pathLst>
                <a:path h="2605400" w="368852">
                  <a:moveTo>
                    <a:pt x="0" y="0"/>
                  </a:moveTo>
                  <a:lnTo>
                    <a:pt x="368852" y="0"/>
                  </a:lnTo>
                  <a:lnTo>
                    <a:pt x="368852" y="2605400"/>
                  </a:lnTo>
                  <a:lnTo>
                    <a:pt x="0" y="2605400"/>
                  </a:lnTo>
                  <a:close/>
                </a:path>
              </a:pathLst>
            </a:custGeom>
            <a:solidFill>
              <a:srgbClr val="FEFFFF"/>
            </a:solidFill>
          </p:spPr>
        </p:sp>
        <p:sp>
          <p:nvSpPr>
            <p:cNvPr name="TextBox 4" id="4"/>
            <p:cNvSpPr txBox="true"/>
            <p:nvPr/>
          </p:nvSpPr>
          <p:spPr>
            <a:xfrm>
              <a:off x="0" y="-19050"/>
              <a:ext cx="368852" cy="26244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5591553" y="3225185"/>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01</a:t>
            </a:r>
          </a:p>
        </p:txBody>
      </p:sp>
      <p:sp>
        <p:nvSpPr>
          <p:cNvPr name="TextBox 6" id="6"/>
          <p:cNvSpPr txBox="true"/>
          <p:nvPr/>
        </p:nvSpPr>
        <p:spPr>
          <a:xfrm rot="0">
            <a:off x="5591553" y="4022304"/>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02</a:t>
            </a:r>
          </a:p>
        </p:txBody>
      </p:sp>
      <p:sp>
        <p:nvSpPr>
          <p:cNvPr name="TextBox 7" id="7"/>
          <p:cNvSpPr txBox="true"/>
          <p:nvPr/>
        </p:nvSpPr>
        <p:spPr>
          <a:xfrm rot="0">
            <a:off x="5591553" y="4903461"/>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03</a:t>
            </a:r>
          </a:p>
        </p:txBody>
      </p:sp>
      <p:sp>
        <p:nvSpPr>
          <p:cNvPr name="TextBox 8" id="8"/>
          <p:cNvSpPr txBox="true"/>
          <p:nvPr/>
        </p:nvSpPr>
        <p:spPr>
          <a:xfrm rot="0">
            <a:off x="5591553" y="5700580"/>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04</a:t>
            </a:r>
          </a:p>
        </p:txBody>
      </p:sp>
      <p:sp>
        <p:nvSpPr>
          <p:cNvPr name="TextBox 9" id="9"/>
          <p:cNvSpPr txBox="true"/>
          <p:nvPr/>
        </p:nvSpPr>
        <p:spPr>
          <a:xfrm rot="0">
            <a:off x="5611154" y="6492957"/>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05</a:t>
            </a:r>
          </a:p>
        </p:txBody>
      </p:sp>
      <p:sp>
        <p:nvSpPr>
          <p:cNvPr name="TextBox 10" id="10"/>
          <p:cNvSpPr txBox="true"/>
          <p:nvPr/>
        </p:nvSpPr>
        <p:spPr>
          <a:xfrm rot="0">
            <a:off x="5611154" y="7323921"/>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06</a:t>
            </a:r>
          </a:p>
        </p:txBody>
      </p:sp>
      <p:sp>
        <p:nvSpPr>
          <p:cNvPr name="TextBox 11" id="11"/>
          <p:cNvSpPr txBox="true"/>
          <p:nvPr/>
        </p:nvSpPr>
        <p:spPr>
          <a:xfrm rot="0">
            <a:off x="5611154" y="8174214"/>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07</a:t>
            </a:r>
          </a:p>
        </p:txBody>
      </p:sp>
      <p:sp>
        <p:nvSpPr>
          <p:cNvPr name="TextBox 12" id="12"/>
          <p:cNvSpPr txBox="true"/>
          <p:nvPr/>
        </p:nvSpPr>
        <p:spPr>
          <a:xfrm rot="0">
            <a:off x="7017472" y="3109961"/>
            <a:ext cx="5790503" cy="629242"/>
          </a:xfrm>
          <a:prstGeom prst="rect">
            <a:avLst/>
          </a:prstGeom>
        </p:spPr>
        <p:txBody>
          <a:bodyPr anchor="t" rtlCol="false" tIns="0" lIns="0" bIns="0" rIns="0">
            <a:spAutoFit/>
          </a:bodyPr>
          <a:lstStyle/>
          <a:p>
            <a:pPr>
              <a:lnSpc>
                <a:spcPts val="5139"/>
              </a:lnSpc>
            </a:pPr>
            <a:r>
              <a:rPr lang="en-US" sz="3724" spc="364">
                <a:solidFill>
                  <a:srgbClr val="FEFFFF"/>
                </a:solidFill>
                <a:latin typeface="DM Sans"/>
              </a:rPr>
              <a:t>ABOUT US</a:t>
            </a:r>
          </a:p>
        </p:txBody>
      </p:sp>
      <p:sp>
        <p:nvSpPr>
          <p:cNvPr name="TextBox 13" id="13"/>
          <p:cNvSpPr txBox="true"/>
          <p:nvPr/>
        </p:nvSpPr>
        <p:spPr>
          <a:xfrm rot="0">
            <a:off x="7017472" y="3991513"/>
            <a:ext cx="6076629" cy="629242"/>
          </a:xfrm>
          <a:prstGeom prst="rect">
            <a:avLst/>
          </a:prstGeom>
        </p:spPr>
        <p:txBody>
          <a:bodyPr anchor="t" rtlCol="false" tIns="0" lIns="0" bIns="0" rIns="0">
            <a:spAutoFit/>
          </a:bodyPr>
          <a:lstStyle/>
          <a:p>
            <a:pPr algn="l" marL="0" indent="0" lvl="0">
              <a:lnSpc>
                <a:spcPts val="5139"/>
              </a:lnSpc>
              <a:spcBef>
                <a:spcPct val="0"/>
              </a:spcBef>
            </a:pPr>
            <a:r>
              <a:rPr lang="en-US" sz="3724" spc="364">
                <a:solidFill>
                  <a:srgbClr val="FEFFFF"/>
                </a:solidFill>
                <a:latin typeface="DM Sans"/>
              </a:rPr>
              <a:t>MOTIVATION</a:t>
            </a:r>
          </a:p>
        </p:txBody>
      </p:sp>
      <p:sp>
        <p:nvSpPr>
          <p:cNvPr name="TextBox 14" id="14"/>
          <p:cNvSpPr txBox="true"/>
          <p:nvPr/>
        </p:nvSpPr>
        <p:spPr>
          <a:xfrm rot="0">
            <a:off x="7017472" y="4795541"/>
            <a:ext cx="5790503" cy="629242"/>
          </a:xfrm>
          <a:prstGeom prst="rect">
            <a:avLst/>
          </a:prstGeom>
        </p:spPr>
        <p:txBody>
          <a:bodyPr anchor="t" rtlCol="false" tIns="0" lIns="0" bIns="0" rIns="0">
            <a:spAutoFit/>
          </a:bodyPr>
          <a:lstStyle/>
          <a:p>
            <a:pPr>
              <a:lnSpc>
                <a:spcPts val="5139"/>
              </a:lnSpc>
            </a:pPr>
            <a:r>
              <a:rPr lang="en-US" sz="3724" spc="364">
                <a:solidFill>
                  <a:srgbClr val="FEFFFF"/>
                </a:solidFill>
                <a:latin typeface="DM Sans"/>
              </a:rPr>
              <a:t>PROBLEM STATEMENT</a:t>
            </a:r>
          </a:p>
        </p:txBody>
      </p:sp>
      <p:sp>
        <p:nvSpPr>
          <p:cNvPr name="TextBox 15" id="15"/>
          <p:cNvSpPr txBox="true"/>
          <p:nvPr/>
        </p:nvSpPr>
        <p:spPr>
          <a:xfrm rot="0">
            <a:off x="7017472" y="5615284"/>
            <a:ext cx="6076629" cy="629242"/>
          </a:xfrm>
          <a:prstGeom prst="rect">
            <a:avLst/>
          </a:prstGeom>
        </p:spPr>
        <p:txBody>
          <a:bodyPr anchor="t" rtlCol="false" tIns="0" lIns="0" bIns="0" rIns="0">
            <a:spAutoFit/>
          </a:bodyPr>
          <a:lstStyle/>
          <a:p>
            <a:pPr algn="l" marL="0" indent="0" lvl="0">
              <a:lnSpc>
                <a:spcPts val="5139"/>
              </a:lnSpc>
              <a:spcBef>
                <a:spcPct val="0"/>
              </a:spcBef>
            </a:pPr>
            <a:r>
              <a:rPr lang="en-US" sz="3724" spc="364">
                <a:solidFill>
                  <a:srgbClr val="FEFFFF"/>
                </a:solidFill>
                <a:latin typeface="DM Sans"/>
              </a:rPr>
              <a:t>PROPSED SOLUTION</a:t>
            </a:r>
          </a:p>
        </p:txBody>
      </p:sp>
      <p:sp>
        <p:nvSpPr>
          <p:cNvPr name="TextBox 16" id="16"/>
          <p:cNvSpPr txBox="true"/>
          <p:nvPr/>
        </p:nvSpPr>
        <p:spPr>
          <a:xfrm rot="0">
            <a:off x="7017472" y="6415976"/>
            <a:ext cx="6682745" cy="629242"/>
          </a:xfrm>
          <a:prstGeom prst="rect">
            <a:avLst/>
          </a:prstGeom>
        </p:spPr>
        <p:txBody>
          <a:bodyPr anchor="t" rtlCol="false" tIns="0" lIns="0" bIns="0" rIns="0">
            <a:spAutoFit/>
          </a:bodyPr>
          <a:lstStyle/>
          <a:p>
            <a:pPr>
              <a:lnSpc>
                <a:spcPts val="5139"/>
              </a:lnSpc>
            </a:pPr>
            <a:r>
              <a:rPr lang="en-US" sz="3724" spc="364">
                <a:solidFill>
                  <a:srgbClr val="FEFFFF"/>
                </a:solidFill>
                <a:latin typeface="DM Sans"/>
              </a:rPr>
              <a:t>SYSTEM ARCHITECTURE</a:t>
            </a:r>
          </a:p>
        </p:txBody>
      </p:sp>
      <p:sp>
        <p:nvSpPr>
          <p:cNvPr name="TextBox 17" id="17"/>
          <p:cNvSpPr txBox="true"/>
          <p:nvPr/>
        </p:nvSpPr>
        <p:spPr>
          <a:xfrm rot="0">
            <a:off x="7017472" y="7351904"/>
            <a:ext cx="6076629" cy="629242"/>
          </a:xfrm>
          <a:prstGeom prst="rect">
            <a:avLst/>
          </a:prstGeom>
        </p:spPr>
        <p:txBody>
          <a:bodyPr anchor="t" rtlCol="false" tIns="0" lIns="0" bIns="0" rIns="0">
            <a:spAutoFit/>
          </a:bodyPr>
          <a:lstStyle/>
          <a:p>
            <a:pPr algn="l" marL="0" indent="0" lvl="0">
              <a:lnSpc>
                <a:spcPts val="5139"/>
              </a:lnSpc>
              <a:spcBef>
                <a:spcPct val="0"/>
              </a:spcBef>
            </a:pPr>
            <a:r>
              <a:rPr lang="en-US" sz="3724" spc="364">
                <a:solidFill>
                  <a:srgbClr val="FEFFFF"/>
                </a:solidFill>
                <a:latin typeface="DM Sans"/>
              </a:rPr>
              <a:t>TECHNOLOGY TOOLS</a:t>
            </a:r>
          </a:p>
        </p:txBody>
      </p:sp>
      <p:grpSp>
        <p:nvGrpSpPr>
          <p:cNvPr name="Group 18" id="18"/>
          <p:cNvGrpSpPr/>
          <p:nvPr/>
        </p:nvGrpSpPr>
        <p:grpSpPr>
          <a:xfrm rot="0">
            <a:off x="2845403" y="1028700"/>
            <a:ext cx="9468433" cy="1985254"/>
            <a:chOff x="0" y="0"/>
            <a:chExt cx="1421404" cy="298027"/>
          </a:xfrm>
        </p:grpSpPr>
        <p:sp>
          <p:nvSpPr>
            <p:cNvPr name="Freeform 19" id="19"/>
            <p:cNvSpPr/>
            <p:nvPr/>
          </p:nvSpPr>
          <p:spPr>
            <a:xfrm flipH="false" flipV="false" rot="0">
              <a:off x="0" y="0"/>
              <a:ext cx="1421404" cy="298027"/>
            </a:xfrm>
            <a:custGeom>
              <a:avLst/>
              <a:gdLst/>
              <a:ahLst/>
              <a:cxnLst/>
              <a:rect r="r" b="b" t="t" l="l"/>
              <a:pathLst>
                <a:path h="298027" w="1421404">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sp>
        <p:sp>
          <p:nvSpPr>
            <p:cNvPr name="TextBox 20" id="20"/>
            <p:cNvSpPr txBox="true"/>
            <p:nvPr/>
          </p:nvSpPr>
          <p:spPr>
            <a:xfrm>
              <a:off x="0" y="-142875"/>
              <a:ext cx="1421404" cy="440902"/>
            </a:xfrm>
            <a:prstGeom prst="rect">
              <a:avLst/>
            </a:prstGeom>
          </p:spPr>
          <p:txBody>
            <a:bodyPr anchor="ctr" rtlCol="false" tIns="0" lIns="0" bIns="0" rIns="0"/>
            <a:lstStyle/>
            <a:p>
              <a:pPr algn="ctr" marL="0" indent="0" lvl="0">
                <a:lnSpc>
                  <a:spcPts val="11976"/>
                </a:lnSpc>
                <a:spcBef>
                  <a:spcPct val="0"/>
                </a:spcBef>
              </a:pPr>
            </a:p>
          </p:txBody>
        </p:sp>
      </p:grpSp>
      <p:sp>
        <p:nvSpPr>
          <p:cNvPr name="TextBox 21" id="21"/>
          <p:cNvSpPr txBox="true"/>
          <p:nvPr/>
        </p:nvSpPr>
        <p:spPr>
          <a:xfrm rot="0">
            <a:off x="3242307" y="1364065"/>
            <a:ext cx="8633269" cy="1551672"/>
          </a:xfrm>
          <a:prstGeom prst="rect">
            <a:avLst/>
          </a:prstGeom>
        </p:spPr>
        <p:txBody>
          <a:bodyPr anchor="t" rtlCol="false" tIns="0" lIns="0" bIns="0" rIns="0">
            <a:spAutoFit/>
          </a:bodyPr>
          <a:lstStyle/>
          <a:p>
            <a:pPr algn="ctr" marL="0" indent="0" lvl="0">
              <a:lnSpc>
                <a:spcPts val="12785"/>
              </a:lnSpc>
              <a:spcBef>
                <a:spcPct val="0"/>
              </a:spcBef>
            </a:pPr>
            <a:r>
              <a:rPr lang="en-US" sz="9265" spc="907">
                <a:solidFill>
                  <a:srgbClr val="FDFBFB"/>
                </a:solidFill>
                <a:latin typeface="League Spartan"/>
              </a:rPr>
              <a:t>CONTENT</a:t>
            </a:r>
          </a:p>
        </p:txBody>
      </p:sp>
      <p:sp>
        <p:nvSpPr>
          <p:cNvPr name="Freeform 22" id="22"/>
          <p:cNvSpPr/>
          <p:nvPr/>
        </p:nvSpPr>
        <p:spPr>
          <a:xfrm flipH="false" flipV="false" rot="0">
            <a:off x="14886277" y="-949465"/>
            <a:ext cx="3401723" cy="3401723"/>
          </a:xfrm>
          <a:custGeom>
            <a:avLst/>
            <a:gdLst/>
            <a:ahLst/>
            <a:cxnLst/>
            <a:rect r="r" b="b" t="t" l="l"/>
            <a:pathLst>
              <a:path h="3401723" w="3401723">
                <a:moveTo>
                  <a:pt x="0" y="0"/>
                </a:moveTo>
                <a:lnTo>
                  <a:pt x="3401723" y="0"/>
                </a:lnTo>
                <a:lnTo>
                  <a:pt x="3401723" y="3401724"/>
                </a:lnTo>
                <a:lnTo>
                  <a:pt x="0" y="3401724"/>
                </a:lnTo>
                <a:lnTo>
                  <a:pt x="0" y="0"/>
                </a:lnTo>
                <a:close/>
              </a:path>
            </a:pathLst>
          </a:custGeom>
          <a:blipFill>
            <a:blip r:embed="rId2"/>
            <a:stretch>
              <a:fillRect l="0" t="0" r="0" b="0"/>
            </a:stretch>
          </a:blipFill>
        </p:spPr>
      </p:sp>
      <p:sp>
        <p:nvSpPr>
          <p:cNvPr name="TextBox 23" id="23"/>
          <p:cNvSpPr txBox="true"/>
          <p:nvPr/>
        </p:nvSpPr>
        <p:spPr>
          <a:xfrm rot="0">
            <a:off x="7017472" y="8171646"/>
            <a:ext cx="6076629" cy="629242"/>
          </a:xfrm>
          <a:prstGeom prst="rect">
            <a:avLst/>
          </a:prstGeom>
        </p:spPr>
        <p:txBody>
          <a:bodyPr anchor="t" rtlCol="false" tIns="0" lIns="0" bIns="0" rIns="0">
            <a:spAutoFit/>
          </a:bodyPr>
          <a:lstStyle/>
          <a:p>
            <a:pPr algn="l" marL="0" indent="0" lvl="0">
              <a:lnSpc>
                <a:spcPts val="5139"/>
              </a:lnSpc>
              <a:spcBef>
                <a:spcPct val="0"/>
              </a:spcBef>
            </a:pPr>
            <a:r>
              <a:rPr lang="en-US" sz="3724" spc="364">
                <a:solidFill>
                  <a:srgbClr val="FEFFFF"/>
                </a:solidFill>
                <a:latin typeface="DM Sans"/>
              </a:rPr>
              <a:t>COST</a:t>
            </a:r>
          </a:p>
        </p:txBody>
      </p:sp>
      <p:sp>
        <p:nvSpPr>
          <p:cNvPr name="TextBox 24" id="24"/>
          <p:cNvSpPr txBox="true"/>
          <p:nvPr/>
        </p:nvSpPr>
        <p:spPr>
          <a:xfrm rot="0">
            <a:off x="7017472" y="8877559"/>
            <a:ext cx="6076629" cy="629242"/>
          </a:xfrm>
          <a:prstGeom prst="rect">
            <a:avLst/>
          </a:prstGeom>
        </p:spPr>
        <p:txBody>
          <a:bodyPr anchor="t" rtlCol="false" tIns="0" lIns="0" bIns="0" rIns="0">
            <a:spAutoFit/>
          </a:bodyPr>
          <a:lstStyle/>
          <a:p>
            <a:pPr algn="l" marL="0" indent="0" lvl="0">
              <a:lnSpc>
                <a:spcPts val="5139"/>
              </a:lnSpc>
              <a:spcBef>
                <a:spcPct val="0"/>
              </a:spcBef>
            </a:pPr>
            <a:r>
              <a:rPr lang="en-US" sz="3724" spc="364">
                <a:solidFill>
                  <a:srgbClr val="FEFFFF"/>
                </a:solidFill>
                <a:latin typeface="DM Sans"/>
              </a:rPr>
              <a:t>LIMITATIONS</a:t>
            </a:r>
          </a:p>
        </p:txBody>
      </p:sp>
      <p:sp>
        <p:nvSpPr>
          <p:cNvPr name="TextBox 25" id="25"/>
          <p:cNvSpPr txBox="true"/>
          <p:nvPr/>
        </p:nvSpPr>
        <p:spPr>
          <a:xfrm rot="0">
            <a:off x="5611154" y="9002889"/>
            <a:ext cx="937219" cy="657225"/>
          </a:xfrm>
          <a:prstGeom prst="rect">
            <a:avLst/>
          </a:prstGeom>
        </p:spPr>
        <p:txBody>
          <a:bodyPr anchor="t" rtlCol="false" tIns="0" lIns="0" bIns="0" rIns="0">
            <a:spAutoFit/>
          </a:bodyPr>
          <a:lstStyle/>
          <a:p>
            <a:pPr algn="ctr">
              <a:lnSpc>
                <a:spcPts val="5126"/>
              </a:lnSpc>
            </a:pPr>
            <a:r>
              <a:rPr lang="en-US" sz="4271">
                <a:solidFill>
                  <a:srgbClr val="00297C"/>
                </a:solidFill>
                <a:latin typeface="League Spartan Bold Italics"/>
              </a:rPr>
              <a:t>08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958788" y="-4959288"/>
            <a:ext cx="20205576" cy="20205576"/>
          </a:xfrm>
          <a:custGeom>
            <a:avLst/>
            <a:gdLst/>
            <a:ahLst/>
            <a:cxnLst/>
            <a:rect r="r" b="b" t="t" l="l"/>
            <a:pathLst>
              <a:path h="20205576" w="20205576">
                <a:moveTo>
                  <a:pt x="20205576" y="7274007"/>
                </a:moveTo>
                <a:lnTo>
                  <a:pt x="7274007" y="20205576"/>
                </a:lnTo>
                <a:lnTo>
                  <a:pt x="0" y="12931569"/>
                </a:lnTo>
                <a:lnTo>
                  <a:pt x="12931569" y="0"/>
                </a:lnTo>
                <a:lnTo>
                  <a:pt x="20205576" y="7274007"/>
                </a:lnTo>
                <a:close/>
              </a:path>
            </a:pathLst>
          </a:custGeom>
          <a:blipFill>
            <a:blip r:embed="rId2"/>
            <a:stretch>
              <a:fillRect l="-126470" t="0" r="-126470" b="0"/>
            </a:stretch>
          </a:blipFill>
        </p:spPr>
      </p:sp>
      <p:sp>
        <p:nvSpPr>
          <p:cNvPr name="Freeform 3" id="3"/>
          <p:cNvSpPr/>
          <p:nvPr/>
        </p:nvSpPr>
        <p:spPr>
          <a:xfrm flipH="false" flipV="false" rot="0">
            <a:off x="-4807770" y="5981902"/>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3"/>
            <a:stretch>
              <a:fillRect l="0" t="0" r="0" b="0"/>
            </a:stretch>
          </a:blipFill>
        </p:spPr>
      </p:sp>
      <p:sp>
        <p:nvSpPr>
          <p:cNvPr name="Freeform 4" id="4"/>
          <p:cNvSpPr/>
          <p:nvPr/>
        </p:nvSpPr>
        <p:spPr>
          <a:xfrm flipH="false" flipV="false" rot="0">
            <a:off x="4615324" y="-3592186"/>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3"/>
            <a:stretch>
              <a:fillRect l="0" t="0" r="0" b="0"/>
            </a:stretch>
          </a:blipFill>
        </p:spPr>
      </p:sp>
      <p:grpSp>
        <p:nvGrpSpPr>
          <p:cNvPr name="Group 5" id="5"/>
          <p:cNvGrpSpPr/>
          <p:nvPr/>
        </p:nvGrpSpPr>
        <p:grpSpPr>
          <a:xfrm rot="0">
            <a:off x="2006398" y="3461020"/>
            <a:ext cx="14604970" cy="3750537"/>
            <a:chOff x="0" y="0"/>
            <a:chExt cx="2192503" cy="563032"/>
          </a:xfrm>
        </p:grpSpPr>
        <p:sp>
          <p:nvSpPr>
            <p:cNvPr name="Freeform 6" id="6"/>
            <p:cNvSpPr/>
            <p:nvPr/>
          </p:nvSpPr>
          <p:spPr>
            <a:xfrm flipH="false" flipV="false" rot="0">
              <a:off x="0" y="0"/>
              <a:ext cx="2192503" cy="563032"/>
            </a:xfrm>
            <a:custGeom>
              <a:avLst/>
              <a:gdLst/>
              <a:ahLst/>
              <a:cxnLst/>
              <a:rect r="r" b="b" t="t" l="l"/>
              <a:pathLst>
                <a:path h="563032" w="2192503">
                  <a:moveTo>
                    <a:pt x="0" y="0"/>
                  </a:moveTo>
                  <a:lnTo>
                    <a:pt x="2192503" y="0"/>
                  </a:lnTo>
                  <a:lnTo>
                    <a:pt x="2192503" y="563032"/>
                  </a:lnTo>
                  <a:lnTo>
                    <a:pt x="0" y="563032"/>
                  </a:lnTo>
                  <a:close/>
                </a:path>
              </a:pathLst>
            </a:custGeom>
            <a:solidFill>
              <a:srgbClr val="04577C"/>
            </a:solidFill>
            <a:ln w="38100" cap="sq">
              <a:solidFill>
                <a:srgbClr val="FEFFFF"/>
              </a:solidFill>
              <a:prstDash val="solid"/>
              <a:miter/>
            </a:ln>
          </p:spPr>
        </p:sp>
        <p:sp>
          <p:nvSpPr>
            <p:cNvPr name="TextBox 7" id="7"/>
            <p:cNvSpPr txBox="true"/>
            <p:nvPr/>
          </p:nvSpPr>
          <p:spPr>
            <a:xfrm>
              <a:off x="0" y="-114300"/>
              <a:ext cx="2192503" cy="677332"/>
            </a:xfrm>
            <a:prstGeom prst="rect">
              <a:avLst/>
            </a:prstGeom>
          </p:spPr>
          <p:txBody>
            <a:bodyPr anchor="ctr" rtlCol="false" tIns="0" lIns="0" bIns="0" rIns="0"/>
            <a:lstStyle/>
            <a:p>
              <a:pPr algn="ctr" marL="0" indent="0" lvl="0">
                <a:lnSpc>
                  <a:spcPts val="8646"/>
                </a:lnSpc>
                <a:spcBef>
                  <a:spcPct val="0"/>
                </a:spcBef>
              </a:pPr>
              <a:r>
                <a:rPr lang="en-US" sz="6265" spc="614">
                  <a:solidFill>
                    <a:srgbClr val="FDFBFB"/>
                  </a:solidFill>
                  <a:latin typeface="League Spartan"/>
                </a:rPr>
                <a:t>THANK 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49264" t="0" r="-49264" b="0"/>
            </a:stretch>
          </a:blipFill>
        </p:spPr>
      </p:sp>
      <p:grpSp>
        <p:nvGrpSpPr>
          <p:cNvPr name="Group 3" id="3"/>
          <p:cNvGrpSpPr/>
          <p:nvPr/>
        </p:nvGrpSpPr>
        <p:grpSpPr>
          <a:xfrm rot="0">
            <a:off x="1552489" y="3519388"/>
            <a:ext cx="3480210" cy="5088484"/>
            <a:chOff x="0" y="0"/>
            <a:chExt cx="4640280" cy="6784645"/>
          </a:xfrm>
        </p:grpSpPr>
        <p:sp>
          <p:nvSpPr>
            <p:cNvPr name="Freeform 4" id="4"/>
            <p:cNvSpPr/>
            <p:nvPr/>
          </p:nvSpPr>
          <p:spPr>
            <a:xfrm flipH="false" flipV="false" rot="0">
              <a:off x="0" y="5898342"/>
              <a:ext cx="4640280" cy="886303"/>
            </a:xfrm>
            <a:custGeom>
              <a:avLst/>
              <a:gdLst/>
              <a:ahLst/>
              <a:cxnLst/>
              <a:rect r="r" b="b" t="t" l="l"/>
              <a:pathLst>
                <a:path h="886303" w="4640280">
                  <a:moveTo>
                    <a:pt x="0" y="0"/>
                  </a:moveTo>
                  <a:lnTo>
                    <a:pt x="4640280" y="0"/>
                  </a:lnTo>
                  <a:lnTo>
                    <a:pt x="4640280" y="886303"/>
                  </a:lnTo>
                  <a:lnTo>
                    <a:pt x="0" y="886303"/>
                  </a:lnTo>
                  <a:lnTo>
                    <a:pt x="0" y="0"/>
                  </a:lnTo>
                  <a:close/>
                </a:path>
              </a:pathLst>
            </a:custGeom>
            <a:blipFill>
              <a:blip r:embed="rId3"/>
              <a:stretch>
                <a:fillRect l="0" t="-3402" r="0" b="0"/>
              </a:stretch>
            </a:blipFill>
          </p:spPr>
        </p:sp>
        <p:grpSp>
          <p:nvGrpSpPr>
            <p:cNvPr name="Group 5" id="5"/>
            <p:cNvGrpSpPr/>
            <p:nvPr/>
          </p:nvGrpSpPr>
          <p:grpSpPr>
            <a:xfrm rot="0">
              <a:off x="0" y="0"/>
              <a:ext cx="4640280" cy="6245703"/>
              <a:chOff x="0" y="0"/>
              <a:chExt cx="812800" cy="1094009"/>
            </a:xfrm>
          </p:grpSpPr>
          <p:sp>
            <p:nvSpPr>
              <p:cNvPr name="Freeform 6" id="6"/>
              <p:cNvSpPr/>
              <p:nvPr/>
            </p:nvSpPr>
            <p:spPr>
              <a:xfrm flipH="false" flipV="false" rot="0">
                <a:off x="0" y="0"/>
                <a:ext cx="812800" cy="1094009"/>
              </a:xfrm>
              <a:custGeom>
                <a:avLst/>
                <a:gdLst/>
                <a:ahLst/>
                <a:cxnLst/>
                <a:rect r="r" b="b" t="t" l="l"/>
                <a:pathLst>
                  <a:path h="1094009" w="812800">
                    <a:moveTo>
                      <a:pt x="25086" y="0"/>
                    </a:moveTo>
                    <a:lnTo>
                      <a:pt x="787714" y="0"/>
                    </a:lnTo>
                    <a:cubicBezTo>
                      <a:pt x="794367" y="0"/>
                      <a:pt x="800748" y="2643"/>
                      <a:pt x="805452" y="7348"/>
                    </a:cubicBezTo>
                    <a:cubicBezTo>
                      <a:pt x="810157" y="12052"/>
                      <a:pt x="812800" y="18433"/>
                      <a:pt x="812800" y="25086"/>
                    </a:cubicBezTo>
                    <a:lnTo>
                      <a:pt x="812800" y="1068922"/>
                    </a:lnTo>
                    <a:cubicBezTo>
                      <a:pt x="812800" y="1075576"/>
                      <a:pt x="810157" y="1081957"/>
                      <a:pt x="805452" y="1086661"/>
                    </a:cubicBezTo>
                    <a:cubicBezTo>
                      <a:pt x="800748" y="1091366"/>
                      <a:pt x="794367" y="1094009"/>
                      <a:pt x="787714" y="1094009"/>
                    </a:cubicBezTo>
                    <a:lnTo>
                      <a:pt x="25086" y="1094009"/>
                    </a:lnTo>
                    <a:cubicBezTo>
                      <a:pt x="11232" y="1094009"/>
                      <a:pt x="0" y="1082777"/>
                      <a:pt x="0" y="1068922"/>
                    </a:cubicBezTo>
                    <a:lnTo>
                      <a:pt x="0" y="25086"/>
                    </a:lnTo>
                    <a:cubicBezTo>
                      <a:pt x="0" y="18433"/>
                      <a:pt x="2643" y="12052"/>
                      <a:pt x="7348" y="7348"/>
                    </a:cubicBezTo>
                    <a:cubicBezTo>
                      <a:pt x="12052" y="2643"/>
                      <a:pt x="18433" y="0"/>
                      <a:pt x="25086" y="0"/>
                    </a:cubicBezTo>
                    <a:close/>
                  </a:path>
                </a:pathLst>
              </a:custGeom>
              <a:solidFill>
                <a:srgbClr val="FDFBFB"/>
              </a:solidFill>
            </p:spPr>
          </p:sp>
          <p:sp>
            <p:nvSpPr>
              <p:cNvPr name="TextBox 7" id="7"/>
              <p:cNvSpPr txBox="true"/>
              <p:nvPr/>
            </p:nvSpPr>
            <p:spPr>
              <a:xfrm>
                <a:off x="0" y="-19050"/>
                <a:ext cx="812800" cy="1113059"/>
              </a:xfrm>
              <a:prstGeom prst="rect">
                <a:avLst/>
              </a:prstGeom>
            </p:spPr>
            <p:txBody>
              <a:bodyPr anchor="ctr" rtlCol="false" tIns="50800" lIns="50800" bIns="50800" rIns="50800"/>
              <a:lstStyle/>
              <a:p>
                <a:pPr algn="ctr">
                  <a:lnSpc>
                    <a:spcPts val="2859"/>
                  </a:lnSpc>
                </a:pPr>
              </a:p>
            </p:txBody>
          </p:sp>
        </p:grpSp>
      </p:grpSp>
      <p:sp>
        <p:nvSpPr>
          <p:cNvPr name="TextBox 8" id="8"/>
          <p:cNvSpPr txBox="true"/>
          <p:nvPr/>
        </p:nvSpPr>
        <p:spPr>
          <a:xfrm rot="0">
            <a:off x="1780132" y="4121785"/>
            <a:ext cx="3024922" cy="1128395"/>
          </a:xfrm>
          <a:prstGeom prst="rect">
            <a:avLst/>
          </a:prstGeom>
        </p:spPr>
        <p:txBody>
          <a:bodyPr anchor="t" rtlCol="false" tIns="0" lIns="0" bIns="0" rIns="0">
            <a:spAutoFit/>
          </a:bodyPr>
          <a:lstStyle/>
          <a:p>
            <a:pPr algn="ctr">
              <a:lnSpc>
                <a:spcPts val="4480"/>
              </a:lnSpc>
            </a:pPr>
            <a:r>
              <a:rPr lang="en-US" sz="3200">
                <a:solidFill>
                  <a:srgbClr val="000000"/>
                </a:solidFill>
                <a:latin typeface="Arimo Bold"/>
              </a:rPr>
              <a:t>Abdelaziz Salah</a:t>
            </a:r>
          </a:p>
        </p:txBody>
      </p:sp>
      <p:grpSp>
        <p:nvGrpSpPr>
          <p:cNvPr name="Group 9" id="9"/>
          <p:cNvGrpSpPr/>
          <p:nvPr/>
        </p:nvGrpSpPr>
        <p:grpSpPr>
          <a:xfrm rot="0">
            <a:off x="5663790" y="3519388"/>
            <a:ext cx="3480210" cy="5088484"/>
            <a:chOff x="0" y="0"/>
            <a:chExt cx="4640280" cy="6784645"/>
          </a:xfrm>
        </p:grpSpPr>
        <p:sp>
          <p:nvSpPr>
            <p:cNvPr name="Freeform 10" id="10"/>
            <p:cNvSpPr/>
            <p:nvPr/>
          </p:nvSpPr>
          <p:spPr>
            <a:xfrm flipH="false" flipV="false" rot="0">
              <a:off x="0" y="5898342"/>
              <a:ext cx="4640280" cy="886303"/>
            </a:xfrm>
            <a:custGeom>
              <a:avLst/>
              <a:gdLst/>
              <a:ahLst/>
              <a:cxnLst/>
              <a:rect r="r" b="b" t="t" l="l"/>
              <a:pathLst>
                <a:path h="886303" w="4640280">
                  <a:moveTo>
                    <a:pt x="0" y="0"/>
                  </a:moveTo>
                  <a:lnTo>
                    <a:pt x="4640280" y="0"/>
                  </a:lnTo>
                  <a:lnTo>
                    <a:pt x="4640280" y="886303"/>
                  </a:lnTo>
                  <a:lnTo>
                    <a:pt x="0" y="886303"/>
                  </a:lnTo>
                  <a:lnTo>
                    <a:pt x="0" y="0"/>
                  </a:lnTo>
                  <a:close/>
                </a:path>
              </a:pathLst>
            </a:custGeom>
            <a:blipFill>
              <a:blip r:embed="rId3"/>
              <a:stretch>
                <a:fillRect l="0" t="-3402" r="0" b="0"/>
              </a:stretch>
            </a:blipFill>
          </p:spPr>
        </p:sp>
        <p:grpSp>
          <p:nvGrpSpPr>
            <p:cNvPr name="Group 11" id="11"/>
            <p:cNvGrpSpPr/>
            <p:nvPr/>
          </p:nvGrpSpPr>
          <p:grpSpPr>
            <a:xfrm rot="0">
              <a:off x="0" y="0"/>
              <a:ext cx="4640280" cy="6245703"/>
              <a:chOff x="0" y="0"/>
              <a:chExt cx="812800" cy="1094009"/>
            </a:xfrm>
          </p:grpSpPr>
          <p:sp>
            <p:nvSpPr>
              <p:cNvPr name="Freeform 12" id="12"/>
              <p:cNvSpPr/>
              <p:nvPr/>
            </p:nvSpPr>
            <p:spPr>
              <a:xfrm flipH="false" flipV="false" rot="0">
                <a:off x="0" y="0"/>
                <a:ext cx="812800" cy="1094009"/>
              </a:xfrm>
              <a:custGeom>
                <a:avLst/>
                <a:gdLst/>
                <a:ahLst/>
                <a:cxnLst/>
                <a:rect r="r" b="b" t="t" l="l"/>
                <a:pathLst>
                  <a:path h="1094009" w="812800">
                    <a:moveTo>
                      <a:pt x="25086" y="0"/>
                    </a:moveTo>
                    <a:lnTo>
                      <a:pt x="787714" y="0"/>
                    </a:lnTo>
                    <a:cubicBezTo>
                      <a:pt x="794367" y="0"/>
                      <a:pt x="800748" y="2643"/>
                      <a:pt x="805452" y="7348"/>
                    </a:cubicBezTo>
                    <a:cubicBezTo>
                      <a:pt x="810157" y="12052"/>
                      <a:pt x="812800" y="18433"/>
                      <a:pt x="812800" y="25086"/>
                    </a:cubicBezTo>
                    <a:lnTo>
                      <a:pt x="812800" y="1068922"/>
                    </a:lnTo>
                    <a:cubicBezTo>
                      <a:pt x="812800" y="1075576"/>
                      <a:pt x="810157" y="1081957"/>
                      <a:pt x="805452" y="1086661"/>
                    </a:cubicBezTo>
                    <a:cubicBezTo>
                      <a:pt x="800748" y="1091366"/>
                      <a:pt x="794367" y="1094009"/>
                      <a:pt x="787714" y="1094009"/>
                    </a:cubicBezTo>
                    <a:lnTo>
                      <a:pt x="25086" y="1094009"/>
                    </a:lnTo>
                    <a:cubicBezTo>
                      <a:pt x="11232" y="1094009"/>
                      <a:pt x="0" y="1082777"/>
                      <a:pt x="0" y="1068922"/>
                    </a:cubicBezTo>
                    <a:lnTo>
                      <a:pt x="0" y="25086"/>
                    </a:lnTo>
                    <a:cubicBezTo>
                      <a:pt x="0" y="18433"/>
                      <a:pt x="2643" y="12052"/>
                      <a:pt x="7348" y="7348"/>
                    </a:cubicBezTo>
                    <a:cubicBezTo>
                      <a:pt x="12052" y="2643"/>
                      <a:pt x="18433" y="0"/>
                      <a:pt x="25086" y="0"/>
                    </a:cubicBezTo>
                    <a:close/>
                  </a:path>
                </a:pathLst>
              </a:custGeom>
              <a:solidFill>
                <a:srgbClr val="FDFBFB"/>
              </a:solidFill>
            </p:spPr>
          </p:sp>
          <p:sp>
            <p:nvSpPr>
              <p:cNvPr name="TextBox 13" id="13"/>
              <p:cNvSpPr txBox="true"/>
              <p:nvPr/>
            </p:nvSpPr>
            <p:spPr>
              <a:xfrm>
                <a:off x="0" y="-19050"/>
                <a:ext cx="812800" cy="1113059"/>
              </a:xfrm>
              <a:prstGeom prst="rect">
                <a:avLst/>
              </a:prstGeom>
            </p:spPr>
            <p:txBody>
              <a:bodyPr anchor="ctr" rtlCol="false" tIns="50800" lIns="50800" bIns="50800" rIns="50800"/>
              <a:lstStyle/>
              <a:p>
                <a:pPr algn="ctr">
                  <a:lnSpc>
                    <a:spcPts val="2859"/>
                  </a:lnSpc>
                </a:pPr>
              </a:p>
            </p:txBody>
          </p:sp>
        </p:grpSp>
      </p:grpSp>
      <p:sp>
        <p:nvSpPr>
          <p:cNvPr name="TextBox 14" id="14"/>
          <p:cNvSpPr txBox="true"/>
          <p:nvPr/>
        </p:nvSpPr>
        <p:spPr>
          <a:xfrm rot="0">
            <a:off x="6139465" y="5780461"/>
            <a:ext cx="2673496" cy="1709601"/>
          </a:xfrm>
          <a:prstGeom prst="rect">
            <a:avLst/>
          </a:prstGeom>
        </p:spPr>
        <p:txBody>
          <a:bodyPr anchor="t" rtlCol="false" tIns="0" lIns="0" bIns="0" rIns="0">
            <a:spAutoFit/>
          </a:bodyPr>
          <a:lstStyle/>
          <a:p>
            <a:pPr algn="ctr">
              <a:lnSpc>
                <a:spcPts val="3420"/>
              </a:lnSpc>
            </a:pPr>
            <a:r>
              <a:rPr lang="en-US" sz="2442">
                <a:solidFill>
                  <a:srgbClr val="000000"/>
                </a:solidFill>
                <a:latin typeface="Arimo Italics"/>
              </a:rPr>
              <a:t>Senior Computer Engineering student at Cairo University</a:t>
            </a:r>
          </a:p>
        </p:txBody>
      </p:sp>
      <p:sp>
        <p:nvSpPr>
          <p:cNvPr name="TextBox 15" id="15"/>
          <p:cNvSpPr txBox="true"/>
          <p:nvPr/>
        </p:nvSpPr>
        <p:spPr>
          <a:xfrm rot="0">
            <a:off x="5575888" y="4050665"/>
            <a:ext cx="3465407" cy="1128395"/>
          </a:xfrm>
          <a:prstGeom prst="rect">
            <a:avLst/>
          </a:prstGeom>
        </p:spPr>
        <p:txBody>
          <a:bodyPr anchor="t" rtlCol="false" tIns="0" lIns="0" bIns="0" rIns="0">
            <a:spAutoFit/>
          </a:bodyPr>
          <a:lstStyle/>
          <a:p>
            <a:pPr algn="ctr">
              <a:lnSpc>
                <a:spcPts val="4480"/>
              </a:lnSpc>
            </a:pPr>
            <a:r>
              <a:rPr lang="en-US" sz="3200">
                <a:solidFill>
                  <a:srgbClr val="000000"/>
                </a:solidFill>
                <a:latin typeface="Arimo Bold"/>
              </a:rPr>
              <a:t>Abdelrahman Hamza</a:t>
            </a:r>
          </a:p>
        </p:txBody>
      </p:sp>
      <p:grpSp>
        <p:nvGrpSpPr>
          <p:cNvPr name="Group 16" id="16"/>
          <p:cNvGrpSpPr/>
          <p:nvPr/>
        </p:nvGrpSpPr>
        <p:grpSpPr>
          <a:xfrm rot="0">
            <a:off x="13518588" y="3519388"/>
            <a:ext cx="3480210" cy="5088484"/>
            <a:chOff x="0" y="0"/>
            <a:chExt cx="4640280" cy="6784645"/>
          </a:xfrm>
        </p:grpSpPr>
        <p:sp>
          <p:nvSpPr>
            <p:cNvPr name="Freeform 17" id="17"/>
            <p:cNvSpPr/>
            <p:nvPr/>
          </p:nvSpPr>
          <p:spPr>
            <a:xfrm flipH="false" flipV="false" rot="0">
              <a:off x="0" y="5898342"/>
              <a:ext cx="4640280" cy="886303"/>
            </a:xfrm>
            <a:custGeom>
              <a:avLst/>
              <a:gdLst/>
              <a:ahLst/>
              <a:cxnLst/>
              <a:rect r="r" b="b" t="t" l="l"/>
              <a:pathLst>
                <a:path h="886303" w="4640280">
                  <a:moveTo>
                    <a:pt x="0" y="0"/>
                  </a:moveTo>
                  <a:lnTo>
                    <a:pt x="4640280" y="0"/>
                  </a:lnTo>
                  <a:lnTo>
                    <a:pt x="4640280" y="886303"/>
                  </a:lnTo>
                  <a:lnTo>
                    <a:pt x="0" y="886303"/>
                  </a:lnTo>
                  <a:lnTo>
                    <a:pt x="0" y="0"/>
                  </a:lnTo>
                  <a:close/>
                </a:path>
              </a:pathLst>
            </a:custGeom>
            <a:blipFill>
              <a:blip r:embed="rId3"/>
              <a:stretch>
                <a:fillRect l="0" t="-3402" r="0" b="0"/>
              </a:stretch>
            </a:blipFill>
          </p:spPr>
        </p:sp>
        <p:grpSp>
          <p:nvGrpSpPr>
            <p:cNvPr name="Group 18" id="18"/>
            <p:cNvGrpSpPr/>
            <p:nvPr/>
          </p:nvGrpSpPr>
          <p:grpSpPr>
            <a:xfrm rot="0">
              <a:off x="0" y="0"/>
              <a:ext cx="4640280" cy="6245703"/>
              <a:chOff x="0" y="0"/>
              <a:chExt cx="812800" cy="1094009"/>
            </a:xfrm>
          </p:grpSpPr>
          <p:sp>
            <p:nvSpPr>
              <p:cNvPr name="Freeform 19" id="19"/>
              <p:cNvSpPr/>
              <p:nvPr/>
            </p:nvSpPr>
            <p:spPr>
              <a:xfrm flipH="false" flipV="false" rot="0">
                <a:off x="0" y="0"/>
                <a:ext cx="812800" cy="1094009"/>
              </a:xfrm>
              <a:custGeom>
                <a:avLst/>
                <a:gdLst/>
                <a:ahLst/>
                <a:cxnLst/>
                <a:rect r="r" b="b" t="t" l="l"/>
                <a:pathLst>
                  <a:path h="1094009" w="812800">
                    <a:moveTo>
                      <a:pt x="25086" y="0"/>
                    </a:moveTo>
                    <a:lnTo>
                      <a:pt x="787714" y="0"/>
                    </a:lnTo>
                    <a:cubicBezTo>
                      <a:pt x="794367" y="0"/>
                      <a:pt x="800748" y="2643"/>
                      <a:pt x="805452" y="7348"/>
                    </a:cubicBezTo>
                    <a:cubicBezTo>
                      <a:pt x="810157" y="12052"/>
                      <a:pt x="812800" y="18433"/>
                      <a:pt x="812800" y="25086"/>
                    </a:cubicBezTo>
                    <a:lnTo>
                      <a:pt x="812800" y="1068922"/>
                    </a:lnTo>
                    <a:cubicBezTo>
                      <a:pt x="812800" y="1075576"/>
                      <a:pt x="810157" y="1081957"/>
                      <a:pt x="805452" y="1086661"/>
                    </a:cubicBezTo>
                    <a:cubicBezTo>
                      <a:pt x="800748" y="1091366"/>
                      <a:pt x="794367" y="1094009"/>
                      <a:pt x="787714" y="1094009"/>
                    </a:cubicBezTo>
                    <a:lnTo>
                      <a:pt x="25086" y="1094009"/>
                    </a:lnTo>
                    <a:cubicBezTo>
                      <a:pt x="11232" y="1094009"/>
                      <a:pt x="0" y="1082777"/>
                      <a:pt x="0" y="1068922"/>
                    </a:cubicBezTo>
                    <a:lnTo>
                      <a:pt x="0" y="25086"/>
                    </a:lnTo>
                    <a:cubicBezTo>
                      <a:pt x="0" y="18433"/>
                      <a:pt x="2643" y="12052"/>
                      <a:pt x="7348" y="7348"/>
                    </a:cubicBezTo>
                    <a:cubicBezTo>
                      <a:pt x="12052" y="2643"/>
                      <a:pt x="18433" y="0"/>
                      <a:pt x="25086" y="0"/>
                    </a:cubicBezTo>
                    <a:close/>
                  </a:path>
                </a:pathLst>
              </a:custGeom>
              <a:solidFill>
                <a:srgbClr val="FDFBFB"/>
              </a:solidFill>
            </p:spPr>
          </p:sp>
          <p:sp>
            <p:nvSpPr>
              <p:cNvPr name="TextBox 20" id="20"/>
              <p:cNvSpPr txBox="true"/>
              <p:nvPr/>
            </p:nvSpPr>
            <p:spPr>
              <a:xfrm>
                <a:off x="0" y="-19050"/>
                <a:ext cx="812800" cy="1113059"/>
              </a:xfrm>
              <a:prstGeom prst="rect">
                <a:avLst/>
              </a:prstGeom>
            </p:spPr>
            <p:txBody>
              <a:bodyPr anchor="ctr" rtlCol="false" tIns="50800" lIns="50800" bIns="50800" rIns="50800"/>
              <a:lstStyle/>
              <a:p>
                <a:pPr algn="ctr">
                  <a:lnSpc>
                    <a:spcPts val="2859"/>
                  </a:lnSpc>
                </a:pPr>
              </a:p>
            </p:txBody>
          </p:sp>
        </p:grpSp>
      </p:grpSp>
      <p:grpSp>
        <p:nvGrpSpPr>
          <p:cNvPr name="Group 21" id="21"/>
          <p:cNvGrpSpPr/>
          <p:nvPr/>
        </p:nvGrpSpPr>
        <p:grpSpPr>
          <a:xfrm rot="0">
            <a:off x="4461627" y="1433558"/>
            <a:ext cx="9364746" cy="1456439"/>
            <a:chOff x="0" y="0"/>
            <a:chExt cx="1405839" cy="218641"/>
          </a:xfrm>
        </p:grpSpPr>
        <p:sp>
          <p:nvSpPr>
            <p:cNvPr name="Freeform 22" id="22"/>
            <p:cNvSpPr/>
            <p:nvPr/>
          </p:nvSpPr>
          <p:spPr>
            <a:xfrm flipH="false" flipV="false" rot="0">
              <a:off x="0" y="0"/>
              <a:ext cx="1405839" cy="218641"/>
            </a:xfrm>
            <a:custGeom>
              <a:avLst/>
              <a:gdLst/>
              <a:ahLst/>
              <a:cxnLst/>
              <a:rect r="r" b="b" t="t" l="l"/>
              <a:pathLst>
                <a:path h="218641" w="1405839">
                  <a:moveTo>
                    <a:pt x="0" y="0"/>
                  </a:moveTo>
                  <a:lnTo>
                    <a:pt x="1405839" y="0"/>
                  </a:lnTo>
                  <a:lnTo>
                    <a:pt x="1405839" y="218641"/>
                  </a:lnTo>
                  <a:lnTo>
                    <a:pt x="0" y="218641"/>
                  </a:lnTo>
                  <a:close/>
                </a:path>
              </a:pathLst>
            </a:custGeom>
            <a:solidFill>
              <a:srgbClr val="04577C"/>
            </a:solidFill>
            <a:ln w="38100" cap="sq">
              <a:solidFill>
                <a:srgbClr val="FEFFFF"/>
              </a:solidFill>
              <a:prstDash val="solid"/>
              <a:miter/>
            </a:ln>
          </p:spPr>
        </p:sp>
        <p:sp>
          <p:nvSpPr>
            <p:cNvPr name="TextBox 23" id="23"/>
            <p:cNvSpPr txBox="true"/>
            <p:nvPr/>
          </p:nvSpPr>
          <p:spPr>
            <a:xfrm>
              <a:off x="0" y="-114300"/>
              <a:ext cx="1405839" cy="332941"/>
            </a:xfrm>
            <a:prstGeom prst="rect">
              <a:avLst/>
            </a:prstGeom>
          </p:spPr>
          <p:txBody>
            <a:bodyPr anchor="ctr" rtlCol="false" tIns="0" lIns="0" bIns="0" rIns="0"/>
            <a:lstStyle/>
            <a:p>
              <a:pPr algn="ctr" marL="0" indent="0" lvl="0">
                <a:lnSpc>
                  <a:spcPts val="8646"/>
                </a:lnSpc>
                <a:spcBef>
                  <a:spcPct val="0"/>
                </a:spcBef>
              </a:pPr>
              <a:r>
                <a:rPr lang="en-US" sz="6265" spc="614">
                  <a:solidFill>
                    <a:srgbClr val="FDFBFB"/>
                  </a:solidFill>
                  <a:latin typeface="League Spartan"/>
                </a:rPr>
                <a:t>ABOUT US</a:t>
              </a:r>
            </a:p>
          </p:txBody>
        </p:sp>
      </p:grpSp>
      <p:grpSp>
        <p:nvGrpSpPr>
          <p:cNvPr name="Group 24" id="24"/>
          <p:cNvGrpSpPr/>
          <p:nvPr/>
        </p:nvGrpSpPr>
        <p:grpSpPr>
          <a:xfrm rot="0">
            <a:off x="9584485" y="3519388"/>
            <a:ext cx="3480210" cy="5088484"/>
            <a:chOff x="0" y="0"/>
            <a:chExt cx="4640280" cy="6784645"/>
          </a:xfrm>
        </p:grpSpPr>
        <p:sp>
          <p:nvSpPr>
            <p:cNvPr name="Freeform 25" id="25"/>
            <p:cNvSpPr/>
            <p:nvPr/>
          </p:nvSpPr>
          <p:spPr>
            <a:xfrm flipH="false" flipV="false" rot="0">
              <a:off x="0" y="5898342"/>
              <a:ext cx="4640280" cy="886303"/>
            </a:xfrm>
            <a:custGeom>
              <a:avLst/>
              <a:gdLst/>
              <a:ahLst/>
              <a:cxnLst/>
              <a:rect r="r" b="b" t="t" l="l"/>
              <a:pathLst>
                <a:path h="886303" w="4640280">
                  <a:moveTo>
                    <a:pt x="0" y="0"/>
                  </a:moveTo>
                  <a:lnTo>
                    <a:pt x="4640280" y="0"/>
                  </a:lnTo>
                  <a:lnTo>
                    <a:pt x="4640280" y="886303"/>
                  </a:lnTo>
                  <a:lnTo>
                    <a:pt x="0" y="886303"/>
                  </a:lnTo>
                  <a:lnTo>
                    <a:pt x="0" y="0"/>
                  </a:lnTo>
                  <a:close/>
                </a:path>
              </a:pathLst>
            </a:custGeom>
            <a:blipFill>
              <a:blip r:embed="rId3"/>
              <a:stretch>
                <a:fillRect l="0" t="-3402" r="0" b="0"/>
              </a:stretch>
            </a:blipFill>
          </p:spPr>
        </p:sp>
        <p:grpSp>
          <p:nvGrpSpPr>
            <p:cNvPr name="Group 26" id="26"/>
            <p:cNvGrpSpPr/>
            <p:nvPr/>
          </p:nvGrpSpPr>
          <p:grpSpPr>
            <a:xfrm rot="0">
              <a:off x="0" y="0"/>
              <a:ext cx="4640280" cy="6245703"/>
              <a:chOff x="0" y="0"/>
              <a:chExt cx="812800" cy="1094009"/>
            </a:xfrm>
          </p:grpSpPr>
          <p:sp>
            <p:nvSpPr>
              <p:cNvPr name="Freeform 27" id="27"/>
              <p:cNvSpPr/>
              <p:nvPr/>
            </p:nvSpPr>
            <p:spPr>
              <a:xfrm flipH="false" flipV="false" rot="0">
                <a:off x="0" y="0"/>
                <a:ext cx="812800" cy="1094009"/>
              </a:xfrm>
              <a:custGeom>
                <a:avLst/>
                <a:gdLst/>
                <a:ahLst/>
                <a:cxnLst/>
                <a:rect r="r" b="b" t="t" l="l"/>
                <a:pathLst>
                  <a:path h="1094009" w="812800">
                    <a:moveTo>
                      <a:pt x="25086" y="0"/>
                    </a:moveTo>
                    <a:lnTo>
                      <a:pt x="787714" y="0"/>
                    </a:lnTo>
                    <a:cubicBezTo>
                      <a:pt x="794367" y="0"/>
                      <a:pt x="800748" y="2643"/>
                      <a:pt x="805452" y="7348"/>
                    </a:cubicBezTo>
                    <a:cubicBezTo>
                      <a:pt x="810157" y="12052"/>
                      <a:pt x="812800" y="18433"/>
                      <a:pt x="812800" y="25086"/>
                    </a:cubicBezTo>
                    <a:lnTo>
                      <a:pt x="812800" y="1068922"/>
                    </a:lnTo>
                    <a:cubicBezTo>
                      <a:pt x="812800" y="1075576"/>
                      <a:pt x="810157" y="1081957"/>
                      <a:pt x="805452" y="1086661"/>
                    </a:cubicBezTo>
                    <a:cubicBezTo>
                      <a:pt x="800748" y="1091366"/>
                      <a:pt x="794367" y="1094009"/>
                      <a:pt x="787714" y="1094009"/>
                    </a:cubicBezTo>
                    <a:lnTo>
                      <a:pt x="25086" y="1094009"/>
                    </a:lnTo>
                    <a:cubicBezTo>
                      <a:pt x="11232" y="1094009"/>
                      <a:pt x="0" y="1082777"/>
                      <a:pt x="0" y="1068922"/>
                    </a:cubicBezTo>
                    <a:lnTo>
                      <a:pt x="0" y="25086"/>
                    </a:lnTo>
                    <a:cubicBezTo>
                      <a:pt x="0" y="18433"/>
                      <a:pt x="2643" y="12052"/>
                      <a:pt x="7348" y="7348"/>
                    </a:cubicBezTo>
                    <a:cubicBezTo>
                      <a:pt x="12052" y="2643"/>
                      <a:pt x="18433" y="0"/>
                      <a:pt x="25086" y="0"/>
                    </a:cubicBezTo>
                    <a:close/>
                  </a:path>
                </a:pathLst>
              </a:custGeom>
              <a:solidFill>
                <a:srgbClr val="FDFBFB"/>
              </a:solidFill>
            </p:spPr>
          </p:sp>
          <p:sp>
            <p:nvSpPr>
              <p:cNvPr name="TextBox 28" id="28"/>
              <p:cNvSpPr txBox="true"/>
              <p:nvPr/>
            </p:nvSpPr>
            <p:spPr>
              <a:xfrm>
                <a:off x="0" y="-19050"/>
                <a:ext cx="812800" cy="1113059"/>
              </a:xfrm>
              <a:prstGeom prst="rect">
                <a:avLst/>
              </a:prstGeom>
            </p:spPr>
            <p:txBody>
              <a:bodyPr anchor="ctr" rtlCol="false" tIns="50800" lIns="50800" bIns="50800" rIns="50800"/>
              <a:lstStyle/>
              <a:p>
                <a:pPr algn="ctr">
                  <a:lnSpc>
                    <a:spcPts val="2859"/>
                  </a:lnSpc>
                </a:pPr>
              </a:p>
            </p:txBody>
          </p:sp>
        </p:grpSp>
      </p:grpSp>
      <p:sp>
        <p:nvSpPr>
          <p:cNvPr name="TextBox 29" id="29"/>
          <p:cNvSpPr txBox="true"/>
          <p:nvPr/>
        </p:nvSpPr>
        <p:spPr>
          <a:xfrm rot="0">
            <a:off x="10133443" y="4050665"/>
            <a:ext cx="2382294" cy="1128395"/>
          </a:xfrm>
          <a:prstGeom prst="rect">
            <a:avLst/>
          </a:prstGeom>
        </p:spPr>
        <p:txBody>
          <a:bodyPr anchor="t" rtlCol="false" tIns="0" lIns="0" bIns="0" rIns="0">
            <a:spAutoFit/>
          </a:bodyPr>
          <a:lstStyle/>
          <a:p>
            <a:pPr algn="ctr">
              <a:lnSpc>
                <a:spcPts val="4480"/>
              </a:lnSpc>
            </a:pPr>
            <a:r>
              <a:rPr lang="en-US" sz="3200">
                <a:solidFill>
                  <a:srgbClr val="000000"/>
                </a:solidFill>
                <a:latin typeface="Arimo Bold"/>
              </a:rPr>
              <a:t>Donia Gameel</a:t>
            </a:r>
          </a:p>
        </p:txBody>
      </p:sp>
      <p:sp>
        <p:nvSpPr>
          <p:cNvPr name="TextBox 30" id="30"/>
          <p:cNvSpPr txBox="true"/>
          <p:nvPr/>
        </p:nvSpPr>
        <p:spPr>
          <a:xfrm rot="0">
            <a:off x="13746232" y="4041140"/>
            <a:ext cx="3024922" cy="1209040"/>
          </a:xfrm>
          <a:prstGeom prst="rect">
            <a:avLst/>
          </a:prstGeom>
        </p:spPr>
        <p:txBody>
          <a:bodyPr anchor="t" rtlCol="false" tIns="0" lIns="0" bIns="0" rIns="0">
            <a:spAutoFit/>
          </a:bodyPr>
          <a:lstStyle/>
          <a:p>
            <a:pPr algn="ctr">
              <a:lnSpc>
                <a:spcPts val="5040"/>
              </a:lnSpc>
            </a:pPr>
            <a:r>
              <a:rPr lang="en-US" sz="3600">
                <a:solidFill>
                  <a:srgbClr val="000000"/>
                </a:solidFill>
                <a:latin typeface="Arimo Bold"/>
              </a:rPr>
              <a:t>Heba</a:t>
            </a:r>
          </a:p>
          <a:p>
            <a:pPr algn="ctr">
              <a:lnSpc>
                <a:spcPts val="4480"/>
              </a:lnSpc>
            </a:pPr>
            <a:r>
              <a:rPr lang="en-US" sz="3200">
                <a:solidFill>
                  <a:srgbClr val="000000"/>
                </a:solidFill>
                <a:latin typeface="Arimo Bold"/>
              </a:rPr>
              <a:t> Ashraf</a:t>
            </a:r>
          </a:p>
        </p:txBody>
      </p:sp>
      <p:sp>
        <p:nvSpPr>
          <p:cNvPr name="TextBox 31" id="31"/>
          <p:cNvSpPr txBox="true"/>
          <p:nvPr/>
        </p:nvSpPr>
        <p:spPr>
          <a:xfrm rot="0">
            <a:off x="13921945" y="5780461"/>
            <a:ext cx="2673496" cy="1709601"/>
          </a:xfrm>
          <a:prstGeom prst="rect">
            <a:avLst/>
          </a:prstGeom>
        </p:spPr>
        <p:txBody>
          <a:bodyPr anchor="t" rtlCol="false" tIns="0" lIns="0" bIns="0" rIns="0">
            <a:spAutoFit/>
          </a:bodyPr>
          <a:lstStyle/>
          <a:p>
            <a:pPr algn="ctr">
              <a:lnSpc>
                <a:spcPts val="3420"/>
              </a:lnSpc>
            </a:pPr>
            <a:r>
              <a:rPr lang="en-US" sz="2442">
                <a:solidFill>
                  <a:srgbClr val="000000"/>
                </a:solidFill>
                <a:latin typeface="Arimo Italics"/>
              </a:rPr>
              <a:t>Senior Computer Engineering student at Cairo University</a:t>
            </a:r>
          </a:p>
        </p:txBody>
      </p:sp>
      <p:sp>
        <p:nvSpPr>
          <p:cNvPr name="TextBox 32" id="32"/>
          <p:cNvSpPr txBox="true"/>
          <p:nvPr/>
        </p:nvSpPr>
        <p:spPr>
          <a:xfrm rot="0">
            <a:off x="10001250" y="5780461"/>
            <a:ext cx="2673496" cy="1709601"/>
          </a:xfrm>
          <a:prstGeom prst="rect">
            <a:avLst/>
          </a:prstGeom>
        </p:spPr>
        <p:txBody>
          <a:bodyPr anchor="t" rtlCol="false" tIns="0" lIns="0" bIns="0" rIns="0">
            <a:spAutoFit/>
          </a:bodyPr>
          <a:lstStyle/>
          <a:p>
            <a:pPr algn="ctr">
              <a:lnSpc>
                <a:spcPts val="3420"/>
              </a:lnSpc>
            </a:pPr>
            <a:r>
              <a:rPr lang="en-US" sz="2442">
                <a:solidFill>
                  <a:srgbClr val="000000"/>
                </a:solidFill>
                <a:latin typeface="Arimo Italics"/>
              </a:rPr>
              <a:t>Senior Computer Engineering student at Cairo University</a:t>
            </a:r>
          </a:p>
        </p:txBody>
      </p:sp>
      <p:sp>
        <p:nvSpPr>
          <p:cNvPr name="TextBox 33" id="33"/>
          <p:cNvSpPr txBox="true"/>
          <p:nvPr/>
        </p:nvSpPr>
        <p:spPr>
          <a:xfrm rot="0">
            <a:off x="2009219" y="5780461"/>
            <a:ext cx="2673496" cy="1709601"/>
          </a:xfrm>
          <a:prstGeom prst="rect">
            <a:avLst/>
          </a:prstGeom>
        </p:spPr>
        <p:txBody>
          <a:bodyPr anchor="t" rtlCol="false" tIns="0" lIns="0" bIns="0" rIns="0">
            <a:spAutoFit/>
          </a:bodyPr>
          <a:lstStyle/>
          <a:p>
            <a:pPr algn="ctr">
              <a:lnSpc>
                <a:spcPts val="3420"/>
              </a:lnSpc>
            </a:pPr>
            <a:r>
              <a:rPr lang="en-US" sz="2442">
                <a:solidFill>
                  <a:srgbClr val="000000"/>
                </a:solidFill>
                <a:latin typeface="Arimo Italics"/>
              </a:rPr>
              <a:t>Senior Computer Engineering student at Cairo University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sp>
        <p:nvSpPr>
          <p:cNvPr name="Freeform 3" id="3"/>
          <p:cNvSpPr/>
          <p:nvPr/>
        </p:nvSpPr>
        <p:spPr>
          <a:xfrm flipH="false" flipV="false" rot="0">
            <a:off x="11776329" y="0"/>
            <a:ext cx="5482971" cy="10287000"/>
          </a:xfrm>
          <a:custGeom>
            <a:avLst/>
            <a:gdLst/>
            <a:ahLst/>
            <a:cxnLst/>
            <a:rect r="r" b="b" t="t" l="l"/>
            <a:pathLst>
              <a:path h="10287000" w="5482971">
                <a:moveTo>
                  <a:pt x="0" y="0"/>
                </a:moveTo>
                <a:lnTo>
                  <a:pt x="5482971" y="0"/>
                </a:lnTo>
                <a:lnTo>
                  <a:pt x="5482971" y="10287000"/>
                </a:lnTo>
                <a:lnTo>
                  <a:pt x="0" y="10287000"/>
                </a:lnTo>
                <a:lnTo>
                  <a:pt x="0" y="0"/>
                </a:lnTo>
                <a:close/>
              </a:path>
            </a:pathLst>
          </a:custGeom>
          <a:blipFill>
            <a:blip r:embed="rId3"/>
            <a:stretch>
              <a:fillRect l="-12500" t="0" r="-12499" b="0"/>
            </a:stretch>
          </a:blipFill>
        </p:spPr>
      </p:sp>
      <p:grpSp>
        <p:nvGrpSpPr>
          <p:cNvPr name="Group 4" id="4"/>
          <p:cNvGrpSpPr/>
          <p:nvPr/>
        </p:nvGrpSpPr>
        <p:grpSpPr>
          <a:xfrm rot="0">
            <a:off x="487009" y="2569348"/>
            <a:ext cx="2182170" cy="7194352"/>
            <a:chOff x="0" y="0"/>
            <a:chExt cx="419631" cy="1383472"/>
          </a:xfrm>
        </p:grpSpPr>
        <p:sp>
          <p:nvSpPr>
            <p:cNvPr name="Freeform 5" id="5"/>
            <p:cNvSpPr/>
            <p:nvPr/>
          </p:nvSpPr>
          <p:spPr>
            <a:xfrm flipH="false" flipV="false" rot="0">
              <a:off x="0" y="0"/>
              <a:ext cx="419631" cy="1383472"/>
            </a:xfrm>
            <a:custGeom>
              <a:avLst/>
              <a:gdLst/>
              <a:ahLst/>
              <a:cxnLst/>
              <a:rect r="r" b="b" t="t" l="l"/>
              <a:pathLst>
                <a:path h="1383472" w="419631">
                  <a:moveTo>
                    <a:pt x="0" y="0"/>
                  </a:moveTo>
                  <a:lnTo>
                    <a:pt x="419631" y="0"/>
                  </a:lnTo>
                  <a:lnTo>
                    <a:pt x="419631" y="1383472"/>
                  </a:lnTo>
                  <a:lnTo>
                    <a:pt x="0" y="1383472"/>
                  </a:lnTo>
                  <a:close/>
                </a:path>
              </a:pathLst>
            </a:custGeom>
            <a:solidFill>
              <a:srgbClr val="043F7C"/>
            </a:solidFill>
          </p:spPr>
        </p:sp>
        <p:sp>
          <p:nvSpPr>
            <p:cNvPr name="TextBox 6" id="6"/>
            <p:cNvSpPr txBox="true"/>
            <p:nvPr/>
          </p:nvSpPr>
          <p:spPr>
            <a:xfrm>
              <a:off x="0" y="-19050"/>
              <a:ext cx="419631" cy="1402522"/>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233482" y="3173025"/>
            <a:ext cx="9937979" cy="5986996"/>
            <a:chOff x="0" y="0"/>
            <a:chExt cx="1911071" cy="1151298"/>
          </a:xfrm>
        </p:grpSpPr>
        <p:sp>
          <p:nvSpPr>
            <p:cNvPr name="Freeform 8" id="8"/>
            <p:cNvSpPr/>
            <p:nvPr/>
          </p:nvSpPr>
          <p:spPr>
            <a:xfrm flipH="false" flipV="false" rot="0">
              <a:off x="0" y="0"/>
              <a:ext cx="1911071" cy="1151298"/>
            </a:xfrm>
            <a:custGeom>
              <a:avLst/>
              <a:gdLst/>
              <a:ahLst/>
              <a:cxnLst/>
              <a:rect r="r" b="b" t="t" l="l"/>
              <a:pathLst>
                <a:path h="1151298" w="1911071">
                  <a:moveTo>
                    <a:pt x="0" y="0"/>
                  </a:moveTo>
                  <a:lnTo>
                    <a:pt x="1911071" y="0"/>
                  </a:lnTo>
                  <a:lnTo>
                    <a:pt x="1911071" y="1151298"/>
                  </a:lnTo>
                  <a:lnTo>
                    <a:pt x="0" y="1151298"/>
                  </a:lnTo>
                  <a:close/>
                </a:path>
              </a:pathLst>
            </a:custGeom>
            <a:solidFill>
              <a:srgbClr val="FDFBFB"/>
            </a:solidFill>
          </p:spPr>
        </p:sp>
        <p:sp>
          <p:nvSpPr>
            <p:cNvPr name="TextBox 9" id="9"/>
            <p:cNvSpPr txBox="true"/>
            <p:nvPr/>
          </p:nvSpPr>
          <p:spPr>
            <a:xfrm>
              <a:off x="0" y="-19050"/>
              <a:ext cx="1911071" cy="1170348"/>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1776329" y="0"/>
            <a:ext cx="7833135" cy="10287000"/>
          </a:xfrm>
          <a:custGeom>
            <a:avLst/>
            <a:gdLst/>
            <a:ahLst/>
            <a:cxnLst/>
            <a:rect r="r" b="b" t="t" l="l"/>
            <a:pathLst>
              <a:path h="10287000" w="7833135">
                <a:moveTo>
                  <a:pt x="0" y="0"/>
                </a:moveTo>
                <a:lnTo>
                  <a:pt x="7833135" y="0"/>
                </a:lnTo>
                <a:lnTo>
                  <a:pt x="7833135" y="10287000"/>
                </a:lnTo>
                <a:lnTo>
                  <a:pt x="0" y="10287000"/>
                </a:lnTo>
                <a:lnTo>
                  <a:pt x="0" y="0"/>
                </a:lnTo>
                <a:close/>
              </a:path>
            </a:pathLst>
          </a:custGeom>
          <a:blipFill>
            <a:blip r:embed="rId4"/>
            <a:stretch>
              <a:fillRect l="-32063" t="0" r="-42399" b="-28561"/>
            </a:stretch>
          </a:blipFill>
        </p:spPr>
      </p:sp>
      <p:sp>
        <p:nvSpPr>
          <p:cNvPr name="TextBox 11" id="11"/>
          <p:cNvSpPr txBox="true"/>
          <p:nvPr/>
        </p:nvSpPr>
        <p:spPr>
          <a:xfrm rot="0">
            <a:off x="487009" y="551429"/>
            <a:ext cx="8207340" cy="1311027"/>
          </a:xfrm>
          <a:prstGeom prst="rect">
            <a:avLst/>
          </a:prstGeom>
        </p:spPr>
        <p:txBody>
          <a:bodyPr anchor="t" rtlCol="false" tIns="0" lIns="0" bIns="0" rIns="0">
            <a:spAutoFit/>
          </a:bodyPr>
          <a:lstStyle/>
          <a:p>
            <a:pPr algn="ctr" marL="0" indent="0" lvl="0">
              <a:lnSpc>
                <a:spcPts val="10757"/>
              </a:lnSpc>
              <a:spcBef>
                <a:spcPct val="0"/>
              </a:spcBef>
            </a:pPr>
            <a:r>
              <a:rPr lang="en-US" sz="7795" spc="763">
                <a:solidFill>
                  <a:srgbClr val="FDFBFB"/>
                </a:solidFill>
                <a:latin typeface="League Spartan"/>
              </a:rPr>
              <a:t>MOTIVATION</a:t>
            </a:r>
          </a:p>
        </p:txBody>
      </p:sp>
      <p:sp>
        <p:nvSpPr>
          <p:cNvPr name="TextBox 12" id="12"/>
          <p:cNvSpPr txBox="true"/>
          <p:nvPr/>
        </p:nvSpPr>
        <p:spPr>
          <a:xfrm rot="0">
            <a:off x="1233482" y="4486575"/>
            <a:ext cx="9530886" cy="3797799"/>
          </a:xfrm>
          <a:prstGeom prst="rect">
            <a:avLst/>
          </a:prstGeom>
        </p:spPr>
        <p:txBody>
          <a:bodyPr anchor="t" rtlCol="false" tIns="0" lIns="0" bIns="0" rIns="0">
            <a:spAutoFit/>
          </a:bodyPr>
          <a:lstStyle/>
          <a:p>
            <a:pPr marL="670446" indent="-335223" lvl="1">
              <a:lnSpc>
                <a:spcPts val="4347"/>
              </a:lnSpc>
              <a:buFont typeface="Arial"/>
              <a:buChar char="•"/>
            </a:pPr>
            <a:r>
              <a:rPr lang="en-US" sz="3105">
                <a:solidFill>
                  <a:srgbClr val="100F0D"/>
                </a:solidFill>
                <a:latin typeface="Arimo Bold"/>
              </a:rPr>
              <a:t>Sprint planning processes are time-consuming and prone to errors.</a:t>
            </a:r>
          </a:p>
          <a:p>
            <a:pPr>
              <a:lnSpc>
                <a:spcPts val="4347"/>
              </a:lnSpc>
            </a:pPr>
          </a:p>
          <a:p>
            <a:pPr marL="670446" indent="-335223" lvl="1">
              <a:lnSpc>
                <a:spcPts val="4347"/>
              </a:lnSpc>
              <a:buFont typeface="Arial"/>
              <a:buChar char="•"/>
            </a:pPr>
            <a:r>
              <a:rPr lang="en-US" sz="3105">
                <a:solidFill>
                  <a:srgbClr val="100F0D"/>
                </a:solidFill>
                <a:latin typeface="Arimo Bold"/>
              </a:rPr>
              <a:t>The proposed solution aims to address these challenges and improve team management processes.</a:t>
            </a:r>
          </a:p>
          <a:p>
            <a:pPr>
              <a:lnSpc>
                <a:spcPts val="434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sp>
        <p:nvSpPr>
          <p:cNvPr name="Freeform 3" id="3"/>
          <p:cNvSpPr/>
          <p:nvPr/>
        </p:nvSpPr>
        <p:spPr>
          <a:xfrm flipH="false" flipV="false" rot="0">
            <a:off x="12481144" y="5551212"/>
            <a:ext cx="6328262" cy="4735788"/>
          </a:xfrm>
          <a:custGeom>
            <a:avLst/>
            <a:gdLst/>
            <a:ahLst/>
            <a:cxnLst/>
            <a:rect r="r" b="b" t="t" l="l"/>
            <a:pathLst>
              <a:path h="4735788" w="6328262">
                <a:moveTo>
                  <a:pt x="0" y="0"/>
                </a:moveTo>
                <a:lnTo>
                  <a:pt x="6328263" y="0"/>
                </a:lnTo>
                <a:lnTo>
                  <a:pt x="6328263" y="4735788"/>
                </a:lnTo>
                <a:lnTo>
                  <a:pt x="0" y="4735788"/>
                </a:lnTo>
                <a:lnTo>
                  <a:pt x="0" y="0"/>
                </a:lnTo>
                <a:close/>
              </a:path>
            </a:pathLst>
          </a:custGeom>
          <a:blipFill>
            <a:blip r:embed="rId3"/>
            <a:stretch>
              <a:fillRect l="0" t="0" r="0" b="0"/>
            </a:stretch>
          </a:blipFill>
        </p:spPr>
      </p:sp>
      <p:grpSp>
        <p:nvGrpSpPr>
          <p:cNvPr name="Group 4" id="4"/>
          <p:cNvGrpSpPr/>
          <p:nvPr/>
        </p:nvGrpSpPr>
        <p:grpSpPr>
          <a:xfrm rot="0">
            <a:off x="425125" y="1917190"/>
            <a:ext cx="2607784" cy="7785660"/>
            <a:chOff x="0" y="0"/>
            <a:chExt cx="501476" cy="1497181"/>
          </a:xfrm>
        </p:grpSpPr>
        <p:sp>
          <p:nvSpPr>
            <p:cNvPr name="Freeform 5" id="5"/>
            <p:cNvSpPr/>
            <p:nvPr/>
          </p:nvSpPr>
          <p:spPr>
            <a:xfrm flipH="false" flipV="false" rot="0">
              <a:off x="0" y="0"/>
              <a:ext cx="501476" cy="1497181"/>
            </a:xfrm>
            <a:custGeom>
              <a:avLst/>
              <a:gdLst/>
              <a:ahLst/>
              <a:cxnLst/>
              <a:rect r="r" b="b" t="t" l="l"/>
              <a:pathLst>
                <a:path h="1497181" w="501476">
                  <a:moveTo>
                    <a:pt x="0" y="0"/>
                  </a:moveTo>
                  <a:lnTo>
                    <a:pt x="501476" y="0"/>
                  </a:lnTo>
                  <a:lnTo>
                    <a:pt x="501476" y="1497181"/>
                  </a:lnTo>
                  <a:lnTo>
                    <a:pt x="0" y="1497181"/>
                  </a:lnTo>
                  <a:close/>
                </a:path>
              </a:pathLst>
            </a:custGeom>
            <a:solidFill>
              <a:srgbClr val="043F7C"/>
            </a:solidFill>
          </p:spPr>
        </p:sp>
        <p:sp>
          <p:nvSpPr>
            <p:cNvPr name="TextBox 6" id="6"/>
            <p:cNvSpPr txBox="true"/>
            <p:nvPr/>
          </p:nvSpPr>
          <p:spPr>
            <a:xfrm>
              <a:off x="0" y="-19050"/>
              <a:ext cx="501476" cy="151623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028700" y="2361741"/>
            <a:ext cx="12258932" cy="6896559"/>
            <a:chOff x="0" y="0"/>
            <a:chExt cx="2357390" cy="1326207"/>
          </a:xfrm>
        </p:grpSpPr>
        <p:sp>
          <p:nvSpPr>
            <p:cNvPr name="Freeform 8" id="8"/>
            <p:cNvSpPr/>
            <p:nvPr/>
          </p:nvSpPr>
          <p:spPr>
            <a:xfrm flipH="false" flipV="false" rot="0">
              <a:off x="0" y="0"/>
              <a:ext cx="2357390" cy="1326207"/>
            </a:xfrm>
            <a:custGeom>
              <a:avLst/>
              <a:gdLst/>
              <a:ahLst/>
              <a:cxnLst/>
              <a:rect r="r" b="b" t="t" l="l"/>
              <a:pathLst>
                <a:path h="1326207" w="2357390">
                  <a:moveTo>
                    <a:pt x="0" y="0"/>
                  </a:moveTo>
                  <a:lnTo>
                    <a:pt x="2357390" y="0"/>
                  </a:lnTo>
                  <a:lnTo>
                    <a:pt x="2357390" y="1326207"/>
                  </a:lnTo>
                  <a:lnTo>
                    <a:pt x="0" y="1326207"/>
                  </a:lnTo>
                  <a:close/>
                </a:path>
              </a:pathLst>
            </a:custGeom>
            <a:solidFill>
              <a:srgbClr val="FDFBFB"/>
            </a:solidFill>
          </p:spPr>
        </p:sp>
        <p:sp>
          <p:nvSpPr>
            <p:cNvPr name="TextBox 9" id="9"/>
            <p:cNvSpPr txBox="true"/>
            <p:nvPr/>
          </p:nvSpPr>
          <p:spPr>
            <a:xfrm>
              <a:off x="0" y="-19050"/>
              <a:ext cx="2357390" cy="1345257"/>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028700" y="2676417"/>
            <a:ext cx="11878753" cy="7310489"/>
          </a:xfrm>
          <a:prstGeom prst="rect">
            <a:avLst/>
          </a:prstGeom>
        </p:spPr>
        <p:txBody>
          <a:bodyPr anchor="t" rtlCol="false" tIns="0" lIns="0" bIns="0" rIns="0">
            <a:spAutoFit/>
          </a:bodyPr>
          <a:lstStyle/>
          <a:p>
            <a:pPr marL="687746" indent="-343873" lvl="1">
              <a:lnSpc>
                <a:spcPts val="4459"/>
              </a:lnSpc>
              <a:buFont typeface="Arial"/>
              <a:buChar char="•"/>
            </a:pPr>
            <a:r>
              <a:rPr lang="en-US" sz="3185">
                <a:solidFill>
                  <a:srgbClr val="100F0D"/>
                </a:solidFill>
                <a:latin typeface="Arimo Bold"/>
              </a:rPr>
              <a:t>Manual task assignment processes are inefficient and error-prone.</a:t>
            </a:r>
          </a:p>
          <a:p>
            <a:pPr>
              <a:lnSpc>
                <a:spcPts val="4459"/>
              </a:lnSpc>
            </a:pPr>
          </a:p>
          <a:p>
            <a:pPr marL="687746" indent="-343873" lvl="1">
              <a:lnSpc>
                <a:spcPts val="4459"/>
              </a:lnSpc>
              <a:buFont typeface="Arial"/>
              <a:buChar char="•"/>
            </a:pPr>
            <a:r>
              <a:rPr lang="en-US" sz="3185">
                <a:solidFill>
                  <a:srgbClr val="100F0D"/>
                </a:solidFill>
                <a:latin typeface="Arimo Bold"/>
              </a:rPr>
              <a:t>Lack of automated tools leads to uneven work distribution and delays.</a:t>
            </a:r>
          </a:p>
          <a:p>
            <a:pPr>
              <a:lnSpc>
                <a:spcPts val="4459"/>
              </a:lnSpc>
            </a:pPr>
          </a:p>
          <a:p>
            <a:pPr marL="687746" indent="-343873" lvl="1">
              <a:lnSpc>
                <a:spcPts val="4459"/>
              </a:lnSpc>
              <a:buFont typeface="Arial"/>
              <a:buChar char="•"/>
            </a:pPr>
            <a:r>
              <a:rPr lang="en-US" sz="3185">
                <a:solidFill>
                  <a:srgbClr val="100F0D"/>
                </a:solidFill>
                <a:latin typeface="Arimo Bold"/>
              </a:rPr>
              <a:t>Managers struggle to assign tasks based on skills, workload, and availability.</a:t>
            </a:r>
          </a:p>
          <a:p>
            <a:pPr>
              <a:lnSpc>
                <a:spcPts val="4459"/>
              </a:lnSpc>
            </a:pPr>
          </a:p>
          <a:p>
            <a:pPr marL="687746" indent="-343873" lvl="1">
              <a:lnSpc>
                <a:spcPts val="4459"/>
              </a:lnSpc>
              <a:buFont typeface="Arial"/>
              <a:buChar char="•"/>
            </a:pPr>
            <a:r>
              <a:rPr lang="en-US" sz="3185">
                <a:solidFill>
                  <a:srgbClr val="100F0D"/>
                </a:solidFill>
                <a:latin typeface="Arimo Bold"/>
              </a:rPr>
              <a:t>Effort estimation is often overlooked, leading to inaccurate project planning.</a:t>
            </a:r>
          </a:p>
          <a:p>
            <a:pPr>
              <a:lnSpc>
                <a:spcPts val="4459"/>
              </a:lnSpc>
            </a:pPr>
          </a:p>
          <a:p>
            <a:pPr>
              <a:lnSpc>
                <a:spcPts val="4459"/>
              </a:lnSpc>
            </a:pPr>
          </a:p>
        </p:txBody>
      </p:sp>
      <p:sp>
        <p:nvSpPr>
          <p:cNvPr name="TextBox 11" id="11"/>
          <p:cNvSpPr txBox="true"/>
          <p:nvPr/>
        </p:nvSpPr>
        <p:spPr>
          <a:xfrm rot="0">
            <a:off x="721020" y="422885"/>
            <a:ext cx="11030918" cy="1097331"/>
          </a:xfrm>
          <a:prstGeom prst="rect">
            <a:avLst/>
          </a:prstGeom>
        </p:spPr>
        <p:txBody>
          <a:bodyPr anchor="t" rtlCol="false" tIns="0" lIns="0" bIns="0" rIns="0">
            <a:spAutoFit/>
          </a:bodyPr>
          <a:lstStyle/>
          <a:p>
            <a:pPr algn="ctr" marL="0" indent="0" lvl="0">
              <a:lnSpc>
                <a:spcPts val="8907"/>
              </a:lnSpc>
              <a:spcBef>
                <a:spcPct val="0"/>
              </a:spcBef>
            </a:pPr>
            <a:r>
              <a:rPr lang="en-US" sz="6454" spc="632">
                <a:solidFill>
                  <a:srgbClr val="FDFBFB"/>
                </a:solidFill>
                <a:latin typeface="League Spartan"/>
              </a:rPr>
              <a:t>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1676893" y="4593716"/>
            <a:ext cx="4120181" cy="1618107"/>
          </a:xfrm>
          <a:custGeom>
            <a:avLst/>
            <a:gdLst/>
            <a:ahLst/>
            <a:cxnLst/>
            <a:rect r="r" b="b" t="t" l="l"/>
            <a:pathLst>
              <a:path h="1618107" w="4120181">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5290647" y="4593716"/>
            <a:ext cx="4120181" cy="1618107"/>
          </a:xfrm>
          <a:custGeom>
            <a:avLst/>
            <a:gdLst/>
            <a:ahLst/>
            <a:cxnLst/>
            <a:rect r="r" b="b" t="t" l="l"/>
            <a:pathLst>
              <a:path h="1618107" w="4120181">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877172" y="4593716"/>
            <a:ext cx="4120181" cy="1618107"/>
          </a:xfrm>
          <a:custGeom>
            <a:avLst/>
            <a:gdLst/>
            <a:ahLst/>
            <a:cxnLst/>
            <a:rect r="r" b="b" t="t" l="l"/>
            <a:pathLst>
              <a:path h="1618107" w="4120181">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true" rot="0">
            <a:off x="12490926" y="4593716"/>
            <a:ext cx="4120181" cy="1618107"/>
          </a:xfrm>
          <a:custGeom>
            <a:avLst/>
            <a:gdLst/>
            <a:ahLst/>
            <a:cxnLst/>
            <a:rect r="r" b="b" t="t" l="l"/>
            <a:pathLst>
              <a:path h="1618107" w="4120181">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195094" y="4772240"/>
            <a:ext cx="1300635" cy="1322272"/>
          </a:xfrm>
          <a:custGeom>
            <a:avLst/>
            <a:gdLst/>
            <a:ahLst/>
            <a:cxnLst/>
            <a:rect r="r" b="b" t="t" l="l"/>
            <a:pathLst>
              <a:path h="1322272" w="1300635">
                <a:moveTo>
                  <a:pt x="0" y="0"/>
                </a:moveTo>
                <a:lnTo>
                  <a:pt x="1300635" y="0"/>
                </a:lnTo>
                <a:lnTo>
                  <a:pt x="1300635" y="1322272"/>
                </a:lnTo>
                <a:lnTo>
                  <a:pt x="0" y="1322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213850" y="4902521"/>
            <a:ext cx="1046266" cy="1061709"/>
          </a:xfrm>
          <a:custGeom>
            <a:avLst/>
            <a:gdLst/>
            <a:ahLst/>
            <a:cxnLst/>
            <a:rect r="r" b="b" t="t" l="l"/>
            <a:pathLst>
              <a:path h="1061709" w="1046266">
                <a:moveTo>
                  <a:pt x="0" y="0"/>
                </a:moveTo>
                <a:lnTo>
                  <a:pt x="1046266" y="0"/>
                </a:lnTo>
                <a:lnTo>
                  <a:pt x="1046266" y="1061710"/>
                </a:lnTo>
                <a:lnTo>
                  <a:pt x="0" y="10617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795810" y="4831672"/>
            <a:ext cx="1090762" cy="1090762"/>
          </a:xfrm>
          <a:custGeom>
            <a:avLst/>
            <a:gdLst/>
            <a:ahLst/>
            <a:cxnLst/>
            <a:rect r="r" b="b" t="t" l="l"/>
            <a:pathLst>
              <a:path h="1090762" w="1090762">
                <a:moveTo>
                  <a:pt x="0" y="0"/>
                </a:moveTo>
                <a:lnTo>
                  <a:pt x="1090762" y="0"/>
                </a:lnTo>
                <a:lnTo>
                  <a:pt x="1090762" y="1090762"/>
                </a:lnTo>
                <a:lnTo>
                  <a:pt x="0" y="10907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987953" y="4772240"/>
            <a:ext cx="1209627" cy="1209627"/>
          </a:xfrm>
          <a:custGeom>
            <a:avLst/>
            <a:gdLst/>
            <a:ahLst/>
            <a:cxnLst/>
            <a:rect r="r" b="b" t="t" l="l"/>
            <a:pathLst>
              <a:path h="1209627" w="1209627">
                <a:moveTo>
                  <a:pt x="0" y="0"/>
                </a:moveTo>
                <a:lnTo>
                  <a:pt x="1209627" y="0"/>
                </a:lnTo>
                <a:lnTo>
                  <a:pt x="1209627" y="1209627"/>
                </a:lnTo>
                <a:lnTo>
                  <a:pt x="0" y="12096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2553312" y="1057627"/>
            <a:ext cx="12609795"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PROPOSED SOLUTION</a:t>
            </a:r>
          </a:p>
        </p:txBody>
      </p:sp>
      <p:sp>
        <p:nvSpPr>
          <p:cNvPr name="TextBox 14" id="14"/>
          <p:cNvSpPr txBox="true"/>
          <p:nvPr/>
        </p:nvSpPr>
        <p:spPr>
          <a:xfrm rot="0">
            <a:off x="1930106" y="6467927"/>
            <a:ext cx="3613754" cy="950595"/>
          </a:xfrm>
          <a:prstGeom prst="rect">
            <a:avLst/>
          </a:prstGeom>
        </p:spPr>
        <p:txBody>
          <a:bodyPr anchor="t" rtlCol="false" tIns="0" lIns="0" bIns="0" rIns="0">
            <a:spAutoFit/>
          </a:bodyPr>
          <a:lstStyle/>
          <a:p>
            <a:pPr algn="ctr">
              <a:lnSpc>
                <a:spcPts val="3779"/>
              </a:lnSpc>
            </a:pPr>
            <a:r>
              <a:rPr lang="en-US" sz="2699">
                <a:solidFill>
                  <a:srgbClr val="00297C"/>
                </a:solidFill>
                <a:latin typeface="Arimo Bold"/>
              </a:rPr>
              <a:t>AUTOMATED TASK GENERATION</a:t>
            </a:r>
          </a:p>
        </p:txBody>
      </p:sp>
      <p:sp>
        <p:nvSpPr>
          <p:cNvPr name="TextBox 15" id="15"/>
          <p:cNvSpPr txBox="true"/>
          <p:nvPr/>
        </p:nvSpPr>
        <p:spPr>
          <a:xfrm rot="0">
            <a:off x="9410828" y="6395847"/>
            <a:ext cx="2869168" cy="950595"/>
          </a:xfrm>
          <a:prstGeom prst="rect">
            <a:avLst/>
          </a:prstGeom>
        </p:spPr>
        <p:txBody>
          <a:bodyPr anchor="t" rtlCol="false" tIns="0" lIns="0" bIns="0" rIns="0">
            <a:spAutoFit/>
          </a:bodyPr>
          <a:lstStyle/>
          <a:p>
            <a:pPr algn="ctr">
              <a:lnSpc>
                <a:spcPts val="3779"/>
              </a:lnSpc>
            </a:pPr>
            <a:r>
              <a:rPr lang="en-US" sz="2699">
                <a:solidFill>
                  <a:srgbClr val="00297C"/>
                </a:solidFill>
                <a:latin typeface="Arimo Bold"/>
              </a:rPr>
              <a:t>SKILL-BASED ASSIGNMENT</a:t>
            </a:r>
          </a:p>
        </p:txBody>
      </p:sp>
      <p:sp>
        <p:nvSpPr>
          <p:cNvPr name="TextBox 16" id="16"/>
          <p:cNvSpPr txBox="true"/>
          <p:nvPr/>
        </p:nvSpPr>
        <p:spPr>
          <a:xfrm rot="0">
            <a:off x="5797074" y="3576269"/>
            <a:ext cx="2729203" cy="950595"/>
          </a:xfrm>
          <a:prstGeom prst="rect">
            <a:avLst/>
          </a:prstGeom>
        </p:spPr>
        <p:txBody>
          <a:bodyPr anchor="t" rtlCol="false" tIns="0" lIns="0" bIns="0" rIns="0">
            <a:spAutoFit/>
          </a:bodyPr>
          <a:lstStyle/>
          <a:p>
            <a:pPr algn="ctr">
              <a:lnSpc>
                <a:spcPts val="3779"/>
              </a:lnSpc>
            </a:pPr>
            <a:r>
              <a:rPr lang="en-US" sz="2700">
                <a:solidFill>
                  <a:srgbClr val="00297C"/>
                </a:solidFill>
                <a:latin typeface="Arimo Bold"/>
              </a:rPr>
              <a:t>EFFORT ESTIMATION</a:t>
            </a:r>
          </a:p>
        </p:txBody>
      </p:sp>
      <p:sp>
        <p:nvSpPr>
          <p:cNvPr name="TextBox 17" id="17"/>
          <p:cNvSpPr txBox="true"/>
          <p:nvPr/>
        </p:nvSpPr>
        <p:spPr>
          <a:xfrm rot="0">
            <a:off x="12997353" y="3576269"/>
            <a:ext cx="2857506" cy="950595"/>
          </a:xfrm>
          <a:prstGeom prst="rect">
            <a:avLst/>
          </a:prstGeom>
        </p:spPr>
        <p:txBody>
          <a:bodyPr anchor="t" rtlCol="false" tIns="0" lIns="0" bIns="0" rIns="0">
            <a:spAutoFit/>
          </a:bodyPr>
          <a:lstStyle/>
          <a:p>
            <a:pPr algn="ctr">
              <a:lnSpc>
                <a:spcPts val="3779"/>
              </a:lnSpc>
            </a:pPr>
            <a:r>
              <a:rPr lang="en-US" sz="2700">
                <a:solidFill>
                  <a:srgbClr val="00297C"/>
                </a:solidFill>
                <a:latin typeface="Arimo Bold"/>
              </a:rPr>
              <a:t>FEEDBACK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519140" y="1779993"/>
            <a:ext cx="2053644" cy="7901243"/>
            <a:chOff x="0" y="0"/>
            <a:chExt cx="394915" cy="1519407"/>
          </a:xfrm>
        </p:grpSpPr>
        <p:sp>
          <p:nvSpPr>
            <p:cNvPr name="Freeform 4" id="4"/>
            <p:cNvSpPr/>
            <p:nvPr/>
          </p:nvSpPr>
          <p:spPr>
            <a:xfrm flipH="false" flipV="false" rot="0">
              <a:off x="0" y="0"/>
              <a:ext cx="394915" cy="1519407"/>
            </a:xfrm>
            <a:custGeom>
              <a:avLst/>
              <a:gdLst/>
              <a:ahLst/>
              <a:cxnLst/>
              <a:rect r="r" b="b" t="t" l="l"/>
              <a:pathLst>
                <a:path h="1519407" w="394915">
                  <a:moveTo>
                    <a:pt x="0" y="0"/>
                  </a:moveTo>
                  <a:lnTo>
                    <a:pt x="394915" y="0"/>
                  </a:lnTo>
                  <a:lnTo>
                    <a:pt x="394915" y="1519407"/>
                  </a:lnTo>
                  <a:lnTo>
                    <a:pt x="0" y="1519407"/>
                  </a:lnTo>
                  <a:close/>
                </a:path>
              </a:pathLst>
            </a:custGeom>
            <a:solidFill>
              <a:srgbClr val="043F7C"/>
            </a:solidFill>
          </p:spPr>
        </p:sp>
        <p:sp>
          <p:nvSpPr>
            <p:cNvPr name="TextBox 5" id="5"/>
            <p:cNvSpPr txBox="true"/>
            <p:nvPr/>
          </p:nvSpPr>
          <p:spPr>
            <a:xfrm>
              <a:off x="0" y="-19050"/>
              <a:ext cx="394915" cy="153845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227713" y="2693631"/>
            <a:ext cx="16230600" cy="6987605"/>
            <a:chOff x="0" y="0"/>
            <a:chExt cx="3121141" cy="1343715"/>
          </a:xfrm>
        </p:grpSpPr>
        <p:sp>
          <p:nvSpPr>
            <p:cNvPr name="Freeform 7" id="7"/>
            <p:cNvSpPr/>
            <p:nvPr/>
          </p:nvSpPr>
          <p:spPr>
            <a:xfrm flipH="false" flipV="false" rot="0">
              <a:off x="0" y="0"/>
              <a:ext cx="3121141" cy="1343715"/>
            </a:xfrm>
            <a:custGeom>
              <a:avLst/>
              <a:gdLst/>
              <a:ahLst/>
              <a:cxnLst/>
              <a:rect r="r" b="b" t="t" l="l"/>
              <a:pathLst>
                <a:path h="1343715" w="3121141">
                  <a:moveTo>
                    <a:pt x="0" y="0"/>
                  </a:moveTo>
                  <a:lnTo>
                    <a:pt x="3121141" y="0"/>
                  </a:lnTo>
                  <a:lnTo>
                    <a:pt x="3121141" y="1343715"/>
                  </a:lnTo>
                  <a:lnTo>
                    <a:pt x="0" y="1343715"/>
                  </a:lnTo>
                  <a:close/>
                </a:path>
              </a:pathLst>
            </a:custGeom>
            <a:solidFill>
              <a:srgbClr val="FDFBFB"/>
            </a:solidFill>
          </p:spPr>
        </p:sp>
        <p:sp>
          <p:nvSpPr>
            <p:cNvPr name="TextBox 8" id="8"/>
            <p:cNvSpPr txBox="true"/>
            <p:nvPr/>
          </p:nvSpPr>
          <p:spPr>
            <a:xfrm>
              <a:off x="0" y="-19050"/>
              <a:ext cx="3121141" cy="1362765"/>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701854" y="373695"/>
            <a:ext cx="15140749" cy="1149463"/>
          </a:xfrm>
          <a:prstGeom prst="rect">
            <a:avLst/>
          </a:prstGeom>
        </p:spPr>
        <p:txBody>
          <a:bodyPr anchor="t" rtlCol="false" tIns="0" lIns="0" bIns="0" rIns="0">
            <a:spAutoFit/>
          </a:bodyPr>
          <a:lstStyle/>
          <a:p>
            <a:pPr algn="ctr" marL="0" indent="0" lvl="0">
              <a:lnSpc>
                <a:spcPts val="9384"/>
              </a:lnSpc>
              <a:spcBef>
                <a:spcPct val="0"/>
              </a:spcBef>
            </a:pPr>
            <a:r>
              <a:rPr lang="en-US" sz="6800" spc="666">
                <a:solidFill>
                  <a:srgbClr val="FDFBFB"/>
                </a:solidFill>
                <a:latin typeface="League Spartan"/>
              </a:rPr>
              <a:t>PROPOSED SOLUTION-1</a:t>
            </a:r>
          </a:p>
        </p:txBody>
      </p:sp>
      <p:sp>
        <p:nvSpPr>
          <p:cNvPr name="TextBox 10" id="10"/>
          <p:cNvSpPr txBox="true"/>
          <p:nvPr/>
        </p:nvSpPr>
        <p:spPr>
          <a:xfrm rot="0">
            <a:off x="1912401" y="3223422"/>
            <a:ext cx="15545913" cy="6480674"/>
          </a:xfrm>
          <a:prstGeom prst="rect">
            <a:avLst/>
          </a:prstGeom>
        </p:spPr>
        <p:txBody>
          <a:bodyPr anchor="t" rtlCol="false" tIns="0" lIns="0" bIns="0" rIns="0">
            <a:spAutoFit/>
          </a:bodyPr>
          <a:lstStyle/>
          <a:p>
            <a:pPr>
              <a:lnSpc>
                <a:spcPts val="4347"/>
              </a:lnSpc>
            </a:pPr>
            <a:r>
              <a:rPr lang="en-US" sz="3105">
                <a:solidFill>
                  <a:srgbClr val="100F0D"/>
                </a:solidFill>
                <a:latin typeface="Arimo Bold"/>
              </a:rPr>
              <a:t>Our proposed solution is a system that automates task assignment and management. It offers the following key features:</a:t>
            </a:r>
          </a:p>
          <a:p>
            <a:pPr>
              <a:lnSpc>
                <a:spcPts val="4347"/>
              </a:lnSpc>
            </a:pPr>
          </a:p>
          <a:p>
            <a:pPr marL="670446" indent="-335223" lvl="1">
              <a:lnSpc>
                <a:spcPts val="4347"/>
              </a:lnSpc>
              <a:buFont typeface="Arial"/>
              <a:buChar char="•"/>
            </a:pPr>
            <a:r>
              <a:rPr lang="en-US" sz="3105" u="sng">
                <a:solidFill>
                  <a:srgbClr val="100F0D"/>
                </a:solidFill>
                <a:latin typeface="Arimo Bold"/>
              </a:rPr>
              <a:t>Automated Task Generation</a:t>
            </a:r>
            <a:r>
              <a:rPr lang="en-US" sz="3105">
                <a:solidFill>
                  <a:srgbClr val="100F0D"/>
                </a:solidFill>
                <a:latin typeface="Arimo Bold"/>
              </a:rPr>
              <a:t>: The system takes a project description as plain text and generates tasks from it. This eliminates the need for manual task creation, saving time and reducing errors (GPT - API)</a:t>
            </a:r>
          </a:p>
          <a:p>
            <a:pPr>
              <a:lnSpc>
                <a:spcPts val="4347"/>
              </a:lnSpc>
            </a:pPr>
          </a:p>
          <a:p>
            <a:pPr marL="670446" indent="-335223" lvl="1">
              <a:lnSpc>
                <a:spcPts val="4347"/>
              </a:lnSpc>
              <a:buFont typeface="Arial"/>
              <a:buChar char="•"/>
            </a:pPr>
            <a:r>
              <a:rPr lang="en-US" sz="3105" u="sng">
                <a:solidFill>
                  <a:srgbClr val="100F0D"/>
                </a:solidFill>
                <a:latin typeface="Arimo Bold"/>
              </a:rPr>
              <a:t>Effort Estimation</a:t>
            </a:r>
            <a:r>
              <a:rPr lang="en-US" sz="3105">
                <a:solidFill>
                  <a:srgbClr val="100F0D"/>
                </a:solidFill>
                <a:latin typeface="Arimo Bold"/>
              </a:rPr>
              <a:t>: For each task, the system generates an estimated time, required skills, and difficulty level. This information is crucial for effective resource allocation and project planning.</a:t>
            </a:r>
          </a:p>
          <a:p>
            <a:pPr>
              <a:lnSpc>
                <a:spcPts val="4067"/>
              </a:lnSpc>
            </a:pPr>
          </a:p>
          <a:p>
            <a:pPr>
              <a:lnSpc>
                <a:spcPts val="406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0188061" y="870238"/>
            <a:ext cx="5678540" cy="4273262"/>
          </a:xfrm>
          <a:custGeom>
            <a:avLst/>
            <a:gdLst/>
            <a:ahLst/>
            <a:cxnLst/>
            <a:rect r="r" b="b" t="t" l="l"/>
            <a:pathLst>
              <a:path h="4273262" w="5678540">
                <a:moveTo>
                  <a:pt x="0" y="0"/>
                </a:moveTo>
                <a:lnTo>
                  <a:pt x="5678540" y="0"/>
                </a:lnTo>
                <a:lnTo>
                  <a:pt x="5678540" y="4273262"/>
                </a:lnTo>
                <a:lnTo>
                  <a:pt x="0" y="4273262"/>
                </a:lnTo>
                <a:lnTo>
                  <a:pt x="0" y="0"/>
                </a:lnTo>
                <a:close/>
              </a:path>
            </a:pathLst>
          </a:custGeom>
          <a:blipFill>
            <a:blip r:embed="rId2"/>
            <a:stretch>
              <a:fillRect l="0" t="-201" r="-10351" b="-201"/>
            </a:stretch>
          </a:blipFill>
        </p:spPr>
      </p:sp>
      <p:sp>
        <p:nvSpPr>
          <p:cNvPr name="Freeform 3" id="3"/>
          <p:cNvSpPr/>
          <p:nvPr/>
        </p:nvSpPr>
        <p:spPr>
          <a:xfrm flipH="false" flipV="false" rot="0">
            <a:off x="13358577" y="5508789"/>
            <a:ext cx="4647338" cy="4199520"/>
          </a:xfrm>
          <a:custGeom>
            <a:avLst/>
            <a:gdLst/>
            <a:ahLst/>
            <a:cxnLst/>
            <a:rect r="r" b="b" t="t" l="l"/>
            <a:pathLst>
              <a:path h="4199520" w="4647338">
                <a:moveTo>
                  <a:pt x="0" y="0"/>
                </a:moveTo>
                <a:lnTo>
                  <a:pt x="4647338" y="0"/>
                </a:lnTo>
                <a:lnTo>
                  <a:pt x="4647338" y="4199521"/>
                </a:lnTo>
                <a:lnTo>
                  <a:pt x="0" y="4199521"/>
                </a:lnTo>
                <a:lnTo>
                  <a:pt x="0" y="0"/>
                </a:lnTo>
                <a:close/>
              </a:path>
            </a:pathLst>
          </a:custGeom>
          <a:blipFill>
            <a:blip r:embed="rId3"/>
            <a:stretch>
              <a:fillRect l="-1632" t="0" r="-30607" b="0"/>
            </a:stretch>
          </a:blipFill>
        </p:spPr>
      </p:sp>
      <p:sp>
        <p:nvSpPr>
          <p:cNvPr name="Freeform 4" id="4"/>
          <p:cNvSpPr/>
          <p:nvPr/>
        </p:nvSpPr>
        <p:spPr>
          <a:xfrm flipH="false" flipV="false" rot="0">
            <a:off x="8496638" y="5508789"/>
            <a:ext cx="4530693" cy="4199520"/>
          </a:xfrm>
          <a:custGeom>
            <a:avLst/>
            <a:gdLst/>
            <a:ahLst/>
            <a:cxnLst/>
            <a:rect r="r" b="b" t="t" l="l"/>
            <a:pathLst>
              <a:path h="4199520" w="4530693">
                <a:moveTo>
                  <a:pt x="0" y="0"/>
                </a:moveTo>
                <a:lnTo>
                  <a:pt x="4530693" y="0"/>
                </a:lnTo>
                <a:lnTo>
                  <a:pt x="4530693" y="4199521"/>
                </a:lnTo>
                <a:lnTo>
                  <a:pt x="0" y="4199521"/>
                </a:lnTo>
                <a:lnTo>
                  <a:pt x="0" y="0"/>
                </a:lnTo>
                <a:close/>
              </a:path>
            </a:pathLst>
          </a:custGeom>
          <a:blipFill>
            <a:blip r:embed="rId4"/>
            <a:stretch>
              <a:fillRect l="-6376" t="0" r="-47354" b="0"/>
            </a:stretch>
          </a:blipFill>
        </p:spPr>
      </p:sp>
      <p:grpSp>
        <p:nvGrpSpPr>
          <p:cNvPr name="Group 5" id="5"/>
          <p:cNvGrpSpPr/>
          <p:nvPr/>
        </p:nvGrpSpPr>
        <p:grpSpPr>
          <a:xfrm rot="0">
            <a:off x="1028700" y="1909090"/>
            <a:ext cx="5505699" cy="6468820"/>
            <a:chOff x="0" y="0"/>
            <a:chExt cx="7340931" cy="8625093"/>
          </a:xfrm>
        </p:grpSpPr>
        <p:sp>
          <p:nvSpPr>
            <p:cNvPr name="TextBox 6" id="6"/>
            <p:cNvSpPr txBox="true"/>
            <p:nvPr/>
          </p:nvSpPr>
          <p:spPr>
            <a:xfrm rot="0">
              <a:off x="0" y="4131198"/>
              <a:ext cx="7340931" cy="4493895"/>
            </a:xfrm>
            <a:prstGeom prst="rect">
              <a:avLst/>
            </a:prstGeom>
          </p:spPr>
          <p:txBody>
            <a:bodyPr anchor="t" rtlCol="false" tIns="0" lIns="0" bIns="0" rIns="0">
              <a:spAutoFit/>
            </a:bodyPr>
            <a:lstStyle/>
            <a:p>
              <a:pPr marL="0" indent="0" lvl="0">
                <a:lnSpc>
                  <a:spcPts val="5400"/>
                </a:lnSpc>
              </a:pPr>
              <a:r>
                <a:rPr lang="en-US" sz="3600">
                  <a:solidFill>
                    <a:srgbClr val="FFFFFF"/>
                  </a:solidFill>
                  <a:latin typeface="Canva Sans Bold"/>
                </a:rPr>
                <a:t>Providing chatGPT with plaintext description for our project, and it provides us some tasks to implement.</a:t>
              </a:r>
            </a:p>
          </p:txBody>
        </p:sp>
        <p:sp>
          <p:nvSpPr>
            <p:cNvPr name="TextBox 7" id="7"/>
            <p:cNvSpPr txBox="true"/>
            <p:nvPr/>
          </p:nvSpPr>
          <p:spPr>
            <a:xfrm rot="0">
              <a:off x="0" y="0"/>
              <a:ext cx="7340931" cy="3886200"/>
            </a:xfrm>
            <a:prstGeom prst="rect">
              <a:avLst/>
            </a:prstGeom>
          </p:spPr>
          <p:txBody>
            <a:bodyPr anchor="t" rtlCol="false" tIns="0" lIns="0" bIns="0" rIns="0">
              <a:spAutoFit/>
            </a:bodyPr>
            <a:lstStyle/>
            <a:p>
              <a:pPr marL="0" indent="0" lvl="0">
                <a:lnSpc>
                  <a:spcPts val="7679"/>
                </a:lnSpc>
              </a:pPr>
              <a:r>
                <a:rPr lang="en-US" sz="6399">
                  <a:solidFill>
                    <a:srgbClr val="FFFFFF"/>
                  </a:solidFill>
                  <a:latin typeface="Canva Sans Bold"/>
                </a:rPr>
                <a:t>Screenshots for initial trials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5585098" y="1204760"/>
            <a:ext cx="12451389" cy="7405881"/>
          </a:xfrm>
          <a:custGeom>
            <a:avLst/>
            <a:gdLst/>
            <a:ahLst/>
            <a:cxnLst/>
            <a:rect r="r" b="b" t="t" l="l"/>
            <a:pathLst>
              <a:path h="7405881" w="12451389">
                <a:moveTo>
                  <a:pt x="0" y="0"/>
                </a:moveTo>
                <a:lnTo>
                  <a:pt x="12451388" y="0"/>
                </a:lnTo>
                <a:lnTo>
                  <a:pt x="12451388" y="7405881"/>
                </a:lnTo>
                <a:lnTo>
                  <a:pt x="0" y="7405881"/>
                </a:lnTo>
                <a:lnTo>
                  <a:pt x="0" y="0"/>
                </a:lnTo>
                <a:close/>
              </a:path>
            </a:pathLst>
          </a:custGeom>
          <a:blipFill>
            <a:blip r:embed="rId2"/>
            <a:stretch>
              <a:fillRect l="-53" t="0" r="-1351" b="0"/>
            </a:stretch>
          </a:blipFill>
        </p:spPr>
      </p:sp>
      <p:sp>
        <p:nvSpPr>
          <p:cNvPr name="TextBox 3" id="3"/>
          <p:cNvSpPr txBox="true"/>
          <p:nvPr/>
        </p:nvSpPr>
        <p:spPr>
          <a:xfrm rot="0">
            <a:off x="5977291" y="9051607"/>
            <a:ext cx="11780318" cy="1054736"/>
          </a:xfrm>
          <a:prstGeom prst="rect">
            <a:avLst/>
          </a:prstGeom>
        </p:spPr>
        <p:txBody>
          <a:bodyPr anchor="t" rtlCol="false" tIns="0" lIns="0" bIns="0" rIns="0">
            <a:spAutoFit/>
          </a:bodyPr>
          <a:lstStyle/>
          <a:p>
            <a:pPr algn="ctr" marL="0" indent="0" lvl="0">
              <a:lnSpc>
                <a:spcPts val="4339"/>
              </a:lnSpc>
              <a:spcBef>
                <a:spcPct val="0"/>
              </a:spcBef>
            </a:pPr>
            <a:r>
              <a:rPr lang="en-US" sz="3099" u="none">
                <a:solidFill>
                  <a:srgbClr val="F8F8F8"/>
                </a:solidFill>
                <a:latin typeface="Canva Sans"/>
              </a:rPr>
              <a:t>Asking ChatGPT to provide us with the required skills for doing certain task.</a:t>
            </a:r>
          </a:p>
        </p:txBody>
      </p:sp>
      <p:sp>
        <p:nvSpPr>
          <p:cNvPr name="TextBox 4" id="4"/>
          <p:cNvSpPr txBox="true"/>
          <p:nvPr/>
        </p:nvSpPr>
        <p:spPr>
          <a:xfrm rot="0">
            <a:off x="550823" y="3566387"/>
            <a:ext cx="4556398" cy="2657475"/>
          </a:xfrm>
          <a:prstGeom prst="rect">
            <a:avLst/>
          </a:prstGeom>
        </p:spPr>
        <p:txBody>
          <a:bodyPr anchor="t" rtlCol="false" tIns="0" lIns="0" bIns="0" rIns="0">
            <a:spAutoFit/>
          </a:bodyPr>
          <a:lstStyle/>
          <a:p>
            <a:pPr algn="l" marL="0" indent="0" lvl="0">
              <a:lnSpc>
                <a:spcPts val="7020"/>
              </a:lnSpc>
            </a:pPr>
            <a:r>
              <a:rPr lang="en-US" sz="5850" u="none">
                <a:solidFill>
                  <a:srgbClr val="F8F8F8"/>
                </a:solidFill>
                <a:latin typeface="Canva Sans Bold"/>
              </a:rPr>
              <a:t>Screenshots for initial trials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DAF9cKuAo9U</dc:identifier>
  <dcterms:modified xsi:type="dcterms:W3CDTF">2011-08-01T06:04:30Z</dcterms:modified>
  <cp:revision>1</cp:revision>
  <dc:title>Cairo University</dc:title>
</cp:coreProperties>
</file>